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Poppins Light" charset="1" panose="02000000000000000000"/>
      <p:regular r:id="rId10"/>
    </p:embeddedFont>
    <p:embeddedFont>
      <p:font typeface="Poppins Light Bold" charset="1" panose="02000000000000000000"/>
      <p:regular r:id="rId11"/>
    </p:embeddedFont>
    <p:embeddedFont>
      <p:font typeface="HK Grotesk Light" charset="1" panose="00000400000000000000"/>
      <p:regular r:id="rId12"/>
    </p:embeddedFont>
    <p:embeddedFont>
      <p:font typeface="HK Grotesk Light Bold" charset="1" panose="00000500000000000000"/>
      <p:regular r:id="rId13"/>
    </p:embeddedFont>
    <p:embeddedFont>
      <p:font typeface="HK Grotesk Light Italics" charset="1" panose="00000400000000000000"/>
      <p:regular r:id="rId14"/>
    </p:embeddedFont>
    <p:embeddedFont>
      <p:font typeface="HK Grotesk Light Bold Italics" charset="1" panose="00000500000000000000"/>
      <p:regular r:id="rId15"/>
    </p:embeddedFont>
    <p:embeddedFont>
      <p:font typeface="Poppins Medium" charset="1" panose="02000000000000000000"/>
      <p:regular r:id="rId16"/>
    </p:embeddedFont>
    <p:embeddedFont>
      <p:font typeface="Poppins Medium Bold" charset="1" panose="02000000000000000000"/>
      <p:regular r:id="rId17"/>
    </p:embeddedFont>
    <p:embeddedFont>
      <p:font typeface="HK Grotesk Medium" charset="1" panose="00000600000000000000"/>
      <p:regular r:id="rId18"/>
    </p:embeddedFont>
    <p:embeddedFont>
      <p:font typeface="HK Grotesk Medium Bold" charset="1" panose="00000700000000000000"/>
      <p:regular r:id="rId19"/>
    </p:embeddedFont>
    <p:embeddedFont>
      <p:font typeface="HK Grotesk Medium Italics" charset="1" panose="00000600000000000000"/>
      <p:regular r:id="rId20"/>
    </p:embeddedFont>
    <p:embeddedFont>
      <p:font typeface="HK Grotesk Medium Bold Italics" charset="1" panose="0000070000000000000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slides/slide1.xml" Type="http://schemas.openxmlformats.org/officeDocument/2006/relationships/slide"/><Relationship Id="rId23" Target="slides/slide2.xml" Type="http://schemas.openxmlformats.org/officeDocument/2006/relationships/slide"/><Relationship Id="rId24" Target="slides/slide3.xml" Type="http://schemas.openxmlformats.org/officeDocument/2006/relationships/slide"/><Relationship Id="rId25" Target="slides/slide4.xml" Type="http://schemas.openxmlformats.org/officeDocument/2006/relationships/slide"/><Relationship Id="rId26" Target="slides/slide5.xml" Type="http://schemas.openxmlformats.org/officeDocument/2006/relationships/slide"/><Relationship Id="rId27" Target="slides/slide6.xml" Type="http://schemas.openxmlformats.org/officeDocument/2006/relationships/slide"/><Relationship Id="rId28" Target="slides/slide7.xml" Type="http://schemas.openxmlformats.org/officeDocument/2006/relationships/slide"/><Relationship Id="rId29" Target="slides/slide8.xml" Type="http://schemas.openxmlformats.org/officeDocument/2006/relationships/slide"/><Relationship Id="rId3" Target="viewProps.xml" Type="http://schemas.openxmlformats.org/officeDocument/2006/relationships/viewProps"/><Relationship Id="rId30" Target="slides/slide9.xml" Type="http://schemas.openxmlformats.org/officeDocument/2006/relationships/slide"/><Relationship Id="rId31" Target="slides/slide10.xml" Type="http://schemas.openxmlformats.org/officeDocument/2006/relationships/slide"/><Relationship Id="rId32" Target="slides/slide11.xml" Type="http://schemas.openxmlformats.org/officeDocument/2006/relationships/slide"/><Relationship Id="rId33" Target="slides/slide12.xml" Type="http://schemas.openxmlformats.org/officeDocument/2006/relationships/slide"/><Relationship Id="rId34" Target="slides/slide13.xml" Type="http://schemas.openxmlformats.org/officeDocument/2006/relationships/slide"/><Relationship Id="rId35" Target="slides/slide14.xml" Type="http://schemas.openxmlformats.org/officeDocument/2006/relationships/slide"/><Relationship Id="rId36" Target="slides/slide15.xml" Type="http://schemas.openxmlformats.org/officeDocument/2006/relationships/slide"/><Relationship Id="rId37" Target="slides/slide16.xml" Type="http://schemas.openxmlformats.org/officeDocument/2006/relationships/slide"/><Relationship Id="rId38" Target="slides/slide17.xml" Type="http://schemas.openxmlformats.org/officeDocument/2006/relationships/slide"/><Relationship Id="rId39" Target="slides/slide18.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jpeg" Type="http://schemas.openxmlformats.org/officeDocument/2006/relationships/image"/><Relationship Id="rId4" Target="../media/image17.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0" y="7504795"/>
            <a:ext cx="5743699" cy="2782205"/>
            <a:chOff x="0" y="0"/>
            <a:chExt cx="1942930" cy="941141"/>
          </a:xfrm>
        </p:grpSpPr>
        <p:sp>
          <p:nvSpPr>
            <p:cNvPr name="Freeform 3" id="3"/>
            <p:cNvSpPr/>
            <p:nvPr/>
          </p:nvSpPr>
          <p:spPr>
            <a:xfrm>
              <a:off x="0" y="0"/>
              <a:ext cx="1942930" cy="941141"/>
            </a:xfrm>
            <a:custGeom>
              <a:avLst/>
              <a:gdLst/>
              <a:ahLst/>
              <a:cxnLst/>
              <a:rect r="r" b="b" t="t" l="l"/>
              <a:pathLst>
                <a:path h="941141" w="1942930">
                  <a:moveTo>
                    <a:pt x="0" y="0"/>
                  </a:moveTo>
                  <a:lnTo>
                    <a:pt x="1942930" y="0"/>
                  </a:lnTo>
                  <a:lnTo>
                    <a:pt x="1942930" y="941141"/>
                  </a:lnTo>
                  <a:lnTo>
                    <a:pt x="0" y="941141"/>
                  </a:lnTo>
                  <a:close/>
                </a:path>
              </a:pathLst>
            </a:custGeom>
            <a:solidFill>
              <a:srgbClr val="1D7144"/>
            </a:solidFill>
          </p:spPr>
        </p:sp>
      </p:grpSp>
      <p:grpSp>
        <p:nvGrpSpPr>
          <p:cNvPr name="Group 4" id="4"/>
          <p:cNvGrpSpPr/>
          <p:nvPr/>
        </p:nvGrpSpPr>
        <p:grpSpPr>
          <a:xfrm rot="0">
            <a:off x="5743699" y="7504795"/>
            <a:ext cx="6852302" cy="2782205"/>
            <a:chOff x="0" y="0"/>
            <a:chExt cx="2317939" cy="941141"/>
          </a:xfrm>
        </p:grpSpPr>
        <p:sp>
          <p:nvSpPr>
            <p:cNvPr name="Freeform 5" id="5"/>
            <p:cNvSpPr/>
            <p:nvPr/>
          </p:nvSpPr>
          <p:spPr>
            <a:xfrm>
              <a:off x="0" y="0"/>
              <a:ext cx="2317939" cy="941141"/>
            </a:xfrm>
            <a:custGeom>
              <a:avLst/>
              <a:gdLst/>
              <a:ahLst/>
              <a:cxnLst/>
              <a:rect r="r" b="b" t="t" l="l"/>
              <a:pathLst>
                <a:path h="941141" w="2317939">
                  <a:moveTo>
                    <a:pt x="0" y="0"/>
                  </a:moveTo>
                  <a:lnTo>
                    <a:pt x="2317939" y="0"/>
                  </a:lnTo>
                  <a:lnTo>
                    <a:pt x="2317939" y="941141"/>
                  </a:lnTo>
                  <a:lnTo>
                    <a:pt x="0" y="941141"/>
                  </a:lnTo>
                  <a:close/>
                </a:path>
              </a:pathLst>
            </a:custGeom>
            <a:solidFill>
              <a:srgbClr val="76DD94"/>
            </a:solidFill>
          </p:spPr>
        </p:sp>
      </p:grpSp>
      <p:grpSp>
        <p:nvGrpSpPr>
          <p:cNvPr name="Group 6" id="6"/>
          <p:cNvGrpSpPr/>
          <p:nvPr/>
        </p:nvGrpSpPr>
        <p:grpSpPr>
          <a:xfrm rot="0">
            <a:off x="12596002" y="7504795"/>
            <a:ext cx="5691998" cy="2782205"/>
            <a:chOff x="0" y="0"/>
            <a:chExt cx="1925441" cy="941141"/>
          </a:xfrm>
        </p:grpSpPr>
        <p:sp>
          <p:nvSpPr>
            <p:cNvPr name="Freeform 7" id="7"/>
            <p:cNvSpPr/>
            <p:nvPr/>
          </p:nvSpPr>
          <p:spPr>
            <a:xfrm>
              <a:off x="0" y="0"/>
              <a:ext cx="1925441" cy="941141"/>
            </a:xfrm>
            <a:custGeom>
              <a:avLst/>
              <a:gdLst/>
              <a:ahLst/>
              <a:cxnLst/>
              <a:rect r="r" b="b" t="t" l="l"/>
              <a:pathLst>
                <a:path h="941141" w="1925441">
                  <a:moveTo>
                    <a:pt x="0" y="0"/>
                  </a:moveTo>
                  <a:lnTo>
                    <a:pt x="1925441" y="0"/>
                  </a:lnTo>
                  <a:lnTo>
                    <a:pt x="1925441" y="941141"/>
                  </a:lnTo>
                  <a:lnTo>
                    <a:pt x="0" y="941141"/>
                  </a:lnTo>
                  <a:close/>
                </a:path>
              </a:pathLst>
            </a:custGeom>
            <a:solidFill>
              <a:srgbClr val="005CE6"/>
            </a:solidFill>
          </p:spPr>
        </p:sp>
      </p:grpSp>
      <p:pic>
        <p:nvPicPr>
          <p:cNvPr name="Picture 8" id="8"/>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2971019" y="7504795"/>
            <a:ext cx="2782205" cy="2782205"/>
          </a:xfrm>
          <a:prstGeom prst="rect">
            <a:avLst/>
          </a:prstGeom>
        </p:spPr>
      </p:pic>
      <p:grpSp>
        <p:nvGrpSpPr>
          <p:cNvPr name="Group 9" id="9"/>
          <p:cNvGrpSpPr/>
          <p:nvPr/>
        </p:nvGrpSpPr>
        <p:grpSpPr>
          <a:xfrm rot="0">
            <a:off x="5753224" y="813810"/>
            <a:ext cx="9511178" cy="214890"/>
            <a:chOff x="0" y="0"/>
            <a:chExt cx="25294954" cy="571500"/>
          </a:xfrm>
        </p:grpSpPr>
        <p:sp>
          <p:nvSpPr>
            <p:cNvPr name="Freeform 10" id="10"/>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grpSp>
        <p:nvGrpSpPr>
          <p:cNvPr name="Group 11" id="11"/>
          <p:cNvGrpSpPr/>
          <p:nvPr/>
        </p:nvGrpSpPr>
        <p:grpSpPr>
          <a:xfrm rot="0">
            <a:off x="1956377" y="2707573"/>
            <a:ext cx="11838097" cy="3121727"/>
            <a:chOff x="0" y="0"/>
            <a:chExt cx="15784129" cy="4162302"/>
          </a:xfrm>
        </p:grpSpPr>
        <p:sp>
          <p:nvSpPr>
            <p:cNvPr name="TextBox 12" id="12"/>
            <p:cNvSpPr txBox="true"/>
            <p:nvPr/>
          </p:nvSpPr>
          <p:spPr>
            <a:xfrm rot="0">
              <a:off x="0" y="0"/>
              <a:ext cx="15784129" cy="2551569"/>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Nanotechnology in the Pharmaceutical Industry</a:t>
              </a:r>
            </a:p>
          </p:txBody>
        </p:sp>
        <p:sp>
          <p:nvSpPr>
            <p:cNvPr name="TextBox 13" id="13"/>
            <p:cNvSpPr txBox="true"/>
            <p:nvPr/>
          </p:nvSpPr>
          <p:spPr>
            <a:xfrm rot="0">
              <a:off x="0" y="3052924"/>
              <a:ext cx="8491256" cy="1109378"/>
            </a:xfrm>
            <a:prstGeom prst="rect">
              <a:avLst/>
            </a:prstGeom>
          </p:spPr>
          <p:txBody>
            <a:bodyPr anchor="t" rtlCol="false" tIns="0" lIns="0" bIns="0" rIns="0">
              <a:spAutoFit/>
            </a:bodyPr>
            <a:lstStyle/>
            <a:p>
              <a:pPr>
                <a:lnSpc>
                  <a:spcPts val="3360"/>
                </a:lnSpc>
              </a:pPr>
              <a:r>
                <a:rPr lang="en-US" sz="2800" spc="28">
                  <a:solidFill>
                    <a:srgbClr val="000000"/>
                  </a:solidFill>
                  <a:latin typeface="HK Grotesk Light"/>
                </a:rPr>
                <a:t>A scie</a:t>
              </a:r>
              <a:r>
                <a:rPr lang="en-US" sz="2800" spc="28">
                  <a:solidFill>
                    <a:srgbClr val="000000"/>
                  </a:solidFill>
                  <a:latin typeface="HK Grotesk Light"/>
                </a:rPr>
                <a:t>ntific paper on discoveries in </a:t>
              </a:r>
            </a:p>
            <a:p>
              <a:pPr>
                <a:lnSpc>
                  <a:spcPts val="3360"/>
                </a:lnSpc>
              </a:pPr>
              <a:r>
                <a:rPr lang="en-US" sz="2800" spc="28">
                  <a:solidFill>
                    <a:srgbClr val="000000"/>
                  </a:solidFill>
                  <a:latin typeface="HK Grotesk Light"/>
                </a:rPr>
                <a:t>biomedical research and development</a:t>
              </a:r>
            </a:p>
          </p:txBody>
        </p:sp>
      </p:grpSp>
      <p:sp>
        <p:nvSpPr>
          <p:cNvPr name="TextBox 14" id="14"/>
          <p:cNvSpPr txBox="true"/>
          <p:nvPr/>
        </p:nvSpPr>
        <p:spPr>
          <a:xfrm rot="0">
            <a:off x="15374896" y="81381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5" id="15"/>
          <p:cNvSpPr txBox="true"/>
          <p:nvPr/>
        </p:nvSpPr>
        <p:spPr>
          <a:xfrm rot="0">
            <a:off x="1028700" y="813810"/>
            <a:ext cx="4573212"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1783908" y="2901855"/>
            <a:ext cx="5657850" cy="5657850"/>
            <a:chOff x="0" y="0"/>
            <a:chExt cx="6350000" cy="6350000"/>
          </a:xfrm>
        </p:grpSpPr>
        <p:sp>
          <p:nvSpPr>
            <p:cNvPr name="Freeform 3" id="3"/>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C966"/>
            </a:solidFill>
          </p:spPr>
        </p:sp>
      </p:gr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657097" y="0"/>
            <a:ext cx="5784661" cy="2892330"/>
          </a:xfrm>
          <a:prstGeom prst="rect">
            <a:avLst/>
          </a:prstGeom>
        </p:spPr>
      </p:pic>
      <p:grpSp>
        <p:nvGrpSpPr>
          <p:cNvPr name="Group 5" id="5"/>
          <p:cNvGrpSpPr/>
          <p:nvPr/>
        </p:nvGrpSpPr>
        <p:grpSpPr>
          <a:xfrm rot="0">
            <a:off x="5753224" y="9258300"/>
            <a:ext cx="9511178" cy="214890"/>
            <a:chOff x="0" y="0"/>
            <a:chExt cx="25294954" cy="571500"/>
          </a:xfrm>
        </p:grpSpPr>
        <p:sp>
          <p:nvSpPr>
            <p:cNvPr name="Freeform 6" id="6"/>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grpSp>
        <p:nvGrpSpPr>
          <p:cNvPr name="Group 7" id="7"/>
          <p:cNvGrpSpPr/>
          <p:nvPr/>
        </p:nvGrpSpPr>
        <p:grpSpPr>
          <a:xfrm rot="2700000">
            <a:off x="2961716" y="4079664"/>
            <a:ext cx="3302233" cy="3302233"/>
            <a:chOff x="0" y="0"/>
            <a:chExt cx="1913890" cy="1913890"/>
          </a:xfrm>
        </p:grpSpPr>
        <p:sp>
          <p:nvSpPr>
            <p:cNvPr name="Freeform 8" id="8"/>
            <p:cNvSpPr/>
            <p:nvPr/>
          </p:nvSpPr>
          <p:spPr>
            <a:xfrm>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005CE6"/>
            </a:solidFill>
          </p:spPr>
        </p:sp>
      </p:grpSp>
      <p:grpSp>
        <p:nvGrpSpPr>
          <p:cNvPr name="Group 9" id="9"/>
          <p:cNvGrpSpPr/>
          <p:nvPr/>
        </p:nvGrpSpPr>
        <p:grpSpPr>
          <a:xfrm rot="0">
            <a:off x="8972297" y="2579012"/>
            <a:ext cx="7745801" cy="4655166"/>
            <a:chOff x="0" y="0"/>
            <a:chExt cx="10327734" cy="6206888"/>
          </a:xfrm>
        </p:grpSpPr>
        <p:sp>
          <p:nvSpPr>
            <p:cNvPr name="TextBox 10" id="10"/>
            <p:cNvSpPr txBox="true"/>
            <p:nvPr/>
          </p:nvSpPr>
          <p:spPr>
            <a:xfrm rot="0">
              <a:off x="0" y="1963519"/>
              <a:ext cx="10327734" cy="4243370"/>
            </a:xfrm>
            <a:prstGeom prst="rect">
              <a:avLst/>
            </a:prstGeom>
          </p:spPr>
          <p:txBody>
            <a:bodyPr anchor="t" rtlCol="false" tIns="0" lIns="0" bIns="0" rIns="0">
              <a:spAutoFit/>
            </a:bodyPr>
            <a:lstStyle/>
            <a:p>
              <a:pPr>
                <a:lnSpc>
                  <a:spcPts val="2879"/>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a:t>
              </a:r>
            </a:p>
            <a:p>
              <a:pPr>
                <a:lnSpc>
                  <a:spcPts val="2879"/>
                </a:lnSpc>
              </a:pPr>
            </a:p>
            <a:p>
              <a:pPr>
                <a:lnSpc>
                  <a:spcPts val="2879"/>
                </a:lnSpc>
              </a:pPr>
              <a:r>
                <a:rPr lang="en-US" sz="2400" spc="24">
                  <a:solidFill>
                    <a:srgbClr val="000000"/>
                  </a:solidFill>
                  <a:latin typeface="HK Grotesk Light"/>
                </a:rPr>
                <a:t>To create a stunning presentation, it's best to simplify your thoughts. Start with an outline of topics and identify highlights, which can be applied to whatever subject you plan on discussing. You can then organize them into your introduction, your main content, and your conclusion.</a:t>
              </a:r>
            </a:p>
          </p:txBody>
        </p:sp>
        <p:sp>
          <p:nvSpPr>
            <p:cNvPr name="TextBox 11" id="11"/>
            <p:cNvSpPr txBox="true"/>
            <p:nvPr/>
          </p:nvSpPr>
          <p:spPr>
            <a:xfrm rot="0">
              <a:off x="0" y="0"/>
              <a:ext cx="10327734" cy="1275784"/>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Abstract</a:t>
              </a:r>
            </a:p>
          </p:txBody>
        </p:sp>
      </p:grpSp>
      <p:sp>
        <p:nvSpPr>
          <p:cNvPr name="TextBox 12" id="12"/>
          <p:cNvSpPr txBox="true"/>
          <p:nvPr/>
        </p:nvSpPr>
        <p:spPr>
          <a:xfrm rot="0">
            <a:off x="15374896" y="925830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3" id="13"/>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9834251" y="0"/>
            <a:ext cx="8453749" cy="10287000"/>
            <a:chOff x="0" y="0"/>
            <a:chExt cx="2859663" cy="3479800"/>
          </a:xfrm>
        </p:grpSpPr>
        <p:sp>
          <p:nvSpPr>
            <p:cNvPr name="Freeform 3" id="3"/>
            <p:cNvSpPr/>
            <p:nvPr/>
          </p:nvSpPr>
          <p:spPr>
            <a:xfrm>
              <a:off x="0" y="0"/>
              <a:ext cx="2859663" cy="3479800"/>
            </a:xfrm>
            <a:custGeom>
              <a:avLst/>
              <a:gdLst/>
              <a:ahLst/>
              <a:cxnLst/>
              <a:rect r="r" b="b" t="t" l="l"/>
              <a:pathLst>
                <a:path h="3479800" w="2859663">
                  <a:moveTo>
                    <a:pt x="0" y="0"/>
                  </a:moveTo>
                  <a:lnTo>
                    <a:pt x="2859663" y="0"/>
                  </a:lnTo>
                  <a:lnTo>
                    <a:pt x="2859663" y="3479800"/>
                  </a:lnTo>
                  <a:lnTo>
                    <a:pt x="0" y="3479800"/>
                  </a:lnTo>
                  <a:close/>
                </a:path>
              </a:pathLst>
            </a:custGeom>
            <a:solidFill>
              <a:srgbClr val="1D7144"/>
            </a:solidFill>
          </p:spPr>
        </p:sp>
      </p:gr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10309383" y="7233322"/>
            <a:ext cx="4071571" cy="2035786"/>
          </a:xfrm>
          <a:prstGeom prst="rect">
            <a:avLst/>
          </a:prstGeom>
        </p:spPr>
      </p:pic>
      <p:grpSp>
        <p:nvGrpSpPr>
          <p:cNvPr name="Group 5" id="5"/>
          <p:cNvGrpSpPr/>
          <p:nvPr/>
        </p:nvGrpSpPr>
        <p:grpSpPr>
          <a:xfrm rot="0">
            <a:off x="13353536" y="6215429"/>
            <a:ext cx="4934464" cy="4071571"/>
            <a:chOff x="0" y="0"/>
            <a:chExt cx="1669189" cy="1377297"/>
          </a:xfrm>
        </p:grpSpPr>
        <p:sp>
          <p:nvSpPr>
            <p:cNvPr name="Freeform 6" id="6"/>
            <p:cNvSpPr/>
            <p:nvPr/>
          </p:nvSpPr>
          <p:spPr>
            <a:xfrm>
              <a:off x="0" y="0"/>
              <a:ext cx="1669189" cy="1377297"/>
            </a:xfrm>
            <a:custGeom>
              <a:avLst/>
              <a:gdLst/>
              <a:ahLst/>
              <a:cxnLst/>
              <a:rect r="r" b="b" t="t" l="l"/>
              <a:pathLst>
                <a:path h="1377297" w="1669189">
                  <a:moveTo>
                    <a:pt x="0" y="0"/>
                  </a:moveTo>
                  <a:lnTo>
                    <a:pt x="1669189" y="0"/>
                  </a:lnTo>
                  <a:lnTo>
                    <a:pt x="1669189" y="1377297"/>
                  </a:lnTo>
                  <a:lnTo>
                    <a:pt x="0" y="1377297"/>
                  </a:lnTo>
                  <a:close/>
                </a:path>
              </a:pathLst>
            </a:custGeom>
            <a:solidFill>
              <a:srgbClr val="9DC6EC"/>
            </a:solidFill>
          </p:spPr>
        </p:sp>
      </p:grpSp>
      <p:grpSp>
        <p:nvGrpSpPr>
          <p:cNvPr name="Group 7" id="7"/>
          <p:cNvGrpSpPr/>
          <p:nvPr/>
        </p:nvGrpSpPr>
        <p:grpSpPr>
          <a:xfrm rot="0">
            <a:off x="1976010" y="4032141"/>
            <a:ext cx="5978789" cy="1622465"/>
            <a:chOff x="0" y="0"/>
            <a:chExt cx="7971719" cy="2163287"/>
          </a:xfrm>
        </p:grpSpPr>
        <p:sp>
          <p:nvSpPr>
            <p:cNvPr name="TextBox 8" id="8"/>
            <p:cNvSpPr txBox="true"/>
            <p:nvPr/>
          </p:nvSpPr>
          <p:spPr>
            <a:xfrm rot="0">
              <a:off x="0" y="0"/>
              <a:ext cx="7971719" cy="1275784"/>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Introduction</a:t>
              </a:r>
            </a:p>
          </p:txBody>
        </p:sp>
        <p:sp>
          <p:nvSpPr>
            <p:cNvPr name="TextBox 9" id="9"/>
            <p:cNvSpPr txBox="true"/>
            <p:nvPr/>
          </p:nvSpPr>
          <p:spPr>
            <a:xfrm rot="0">
              <a:off x="0" y="1442191"/>
              <a:ext cx="6388438" cy="721096"/>
            </a:xfrm>
            <a:prstGeom prst="rect">
              <a:avLst/>
            </a:prstGeom>
          </p:spPr>
          <p:txBody>
            <a:bodyPr anchor="t" rtlCol="false" tIns="0" lIns="0" bIns="0" rIns="0">
              <a:spAutoFit/>
            </a:bodyPr>
            <a:lstStyle/>
            <a:p>
              <a:pPr>
                <a:lnSpc>
                  <a:spcPts val="4320"/>
                </a:lnSpc>
              </a:pPr>
              <a:r>
                <a:rPr lang="en-US" sz="3600" spc="89">
                  <a:solidFill>
                    <a:srgbClr val="000000"/>
                  </a:solidFill>
                  <a:latin typeface="Poppins Light"/>
                </a:rPr>
                <a:t>— PART 1</a:t>
              </a:r>
            </a:p>
          </p:txBody>
        </p:sp>
      </p:grpSp>
      <p:grpSp>
        <p:nvGrpSpPr>
          <p:cNvPr name="Group 10" id="10"/>
          <p:cNvGrpSpPr/>
          <p:nvPr/>
        </p:nvGrpSpPr>
        <p:grpSpPr>
          <a:xfrm rot="0">
            <a:off x="13921424" y="1848852"/>
            <a:ext cx="4366576" cy="4366576"/>
            <a:chOff x="0" y="0"/>
            <a:chExt cx="6350000" cy="6350000"/>
          </a:xfrm>
        </p:grpSpPr>
        <p:sp>
          <p:nvSpPr>
            <p:cNvPr name="Freeform 11" id="11"/>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6DD94"/>
            </a:solidFill>
          </p:spPr>
        </p:sp>
      </p:grpSp>
      <p:sp>
        <p:nvSpPr>
          <p:cNvPr name="TextBox 12" id="12"/>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grpSp>
        <p:nvGrpSpPr>
          <p:cNvPr name="Group 13" id="13"/>
          <p:cNvGrpSpPr/>
          <p:nvPr/>
        </p:nvGrpSpPr>
        <p:grpSpPr>
          <a:xfrm rot="0">
            <a:off x="5753224" y="9258300"/>
            <a:ext cx="3390776" cy="214890"/>
            <a:chOff x="0" y="0"/>
            <a:chExt cx="9017760" cy="571500"/>
          </a:xfrm>
        </p:grpSpPr>
        <p:sp>
          <p:nvSpPr>
            <p:cNvPr name="Freeform 14" id="14"/>
            <p:cNvSpPr/>
            <p:nvPr/>
          </p:nvSpPr>
          <p:spPr>
            <a:xfrm>
              <a:off x="0" y="255270"/>
              <a:ext cx="9017760" cy="69850"/>
            </a:xfrm>
            <a:custGeom>
              <a:avLst/>
              <a:gdLst/>
              <a:ahLst/>
              <a:cxnLst/>
              <a:rect r="r" b="b" t="t" l="l"/>
              <a:pathLst>
                <a:path h="69850" w="9017760">
                  <a:moveTo>
                    <a:pt x="8726929" y="0"/>
                  </a:moveTo>
                  <a:lnTo>
                    <a:pt x="0" y="0"/>
                  </a:lnTo>
                  <a:lnTo>
                    <a:pt x="0" y="69850"/>
                  </a:lnTo>
                  <a:lnTo>
                    <a:pt x="9017760" y="69850"/>
                  </a:lnTo>
                  <a:lnTo>
                    <a:pt x="9017760" y="0"/>
                  </a:lnTo>
                  <a:close/>
                </a:path>
              </a:pathLst>
            </a:custGeom>
            <a:solidFill>
              <a:srgbClr val="000000"/>
            </a:solidFill>
          </p:spPr>
        </p:sp>
      </p:grpSp>
      <p:sp>
        <p:nvSpPr>
          <p:cNvPr name="TextBox 15" id="15"/>
          <p:cNvSpPr txBox="true"/>
          <p:nvPr/>
        </p:nvSpPr>
        <p:spPr>
          <a:xfrm rot="0">
            <a:off x="1028700" y="820692"/>
            <a:ext cx="3328876" cy="208008"/>
          </a:xfrm>
          <a:prstGeom prst="rect">
            <a:avLst/>
          </a:prstGeom>
        </p:spPr>
        <p:txBody>
          <a:bodyPr anchor="t" rtlCol="false" tIns="0" lIns="0" bIns="0" rIns="0">
            <a:spAutoFit/>
          </a:bodyPr>
          <a:lstStyle/>
          <a:p>
            <a:pPr algn="just">
              <a:lnSpc>
                <a:spcPts val="1680"/>
              </a:lnSpc>
            </a:pPr>
            <a:r>
              <a:rPr lang="en-US" sz="1400" spc="98">
                <a:solidFill>
                  <a:srgbClr val="000000"/>
                </a:solidFill>
                <a:latin typeface="Poppins Medium"/>
              </a:rPr>
              <a:t>SEPTEMBER 2021</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sp>
        <p:nvSpPr>
          <p:cNvPr name="TextBox 2" id="2"/>
          <p:cNvSpPr txBox="true"/>
          <p:nvPr/>
        </p:nvSpPr>
        <p:spPr>
          <a:xfrm rot="0">
            <a:off x="1976010" y="4311748"/>
            <a:ext cx="6218200" cy="2369390"/>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It serves a variety of purposes, making presentations powerful tools for convincing and teaching.</a:t>
            </a:r>
          </a:p>
        </p:txBody>
      </p:sp>
      <p:sp>
        <p:nvSpPr>
          <p:cNvPr name="TextBox 3" id="3"/>
          <p:cNvSpPr txBox="true"/>
          <p:nvPr/>
        </p:nvSpPr>
        <p:spPr>
          <a:xfrm rot="0">
            <a:off x="9749369" y="4311748"/>
            <a:ext cx="6218200" cy="2369390"/>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It serves a variety of purposes, making presentations powerful tools for convincing and teaching.</a:t>
            </a:r>
          </a:p>
        </p:txBody>
      </p:sp>
      <p:grpSp>
        <p:nvGrpSpPr>
          <p:cNvPr name="Group 4" id="4"/>
          <p:cNvGrpSpPr/>
          <p:nvPr/>
        </p:nvGrpSpPr>
        <p:grpSpPr>
          <a:xfrm rot="0">
            <a:off x="12596002" y="7504795"/>
            <a:ext cx="5691998" cy="2782205"/>
            <a:chOff x="0" y="0"/>
            <a:chExt cx="1925441" cy="941141"/>
          </a:xfrm>
        </p:grpSpPr>
        <p:sp>
          <p:nvSpPr>
            <p:cNvPr name="Freeform 5" id="5"/>
            <p:cNvSpPr/>
            <p:nvPr/>
          </p:nvSpPr>
          <p:spPr>
            <a:xfrm>
              <a:off x="0" y="0"/>
              <a:ext cx="1925441" cy="941141"/>
            </a:xfrm>
            <a:custGeom>
              <a:avLst/>
              <a:gdLst/>
              <a:ahLst/>
              <a:cxnLst/>
              <a:rect r="r" b="b" t="t" l="l"/>
              <a:pathLst>
                <a:path h="941141" w="1925441">
                  <a:moveTo>
                    <a:pt x="0" y="0"/>
                  </a:moveTo>
                  <a:lnTo>
                    <a:pt x="1925441" y="0"/>
                  </a:lnTo>
                  <a:lnTo>
                    <a:pt x="1925441" y="941141"/>
                  </a:lnTo>
                  <a:lnTo>
                    <a:pt x="0" y="941141"/>
                  </a:lnTo>
                  <a:close/>
                </a:path>
              </a:pathLst>
            </a:custGeom>
            <a:solidFill>
              <a:srgbClr val="005CE6"/>
            </a:solidFill>
          </p:spPr>
        </p:sp>
      </p:grpSp>
      <p:grpSp>
        <p:nvGrpSpPr>
          <p:cNvPr name="Group 6" id="6"/>
          <p:cNvGrpSpPr/>
          <p:nvPr/>
        </p:nvGrpSpPr>
        <p:grpSpPr>
          <a:xfrm rot="0">
            <a:off x="0" y="7504795"/>
            <a:ext cx="5531873" cy="2782205"/>
            <a:chOff x="0" y="0"/>
            <a:chExt cx="1871275" cy="941141"/>
          </a:xfrm>
        </p:grpSpPr>
        <p:sp>
          <p:nvSpPr>
            <p:cNvPr name="Freeform 7" id="7"/>
            <p:cNvSpPr/>
            <p:nvPr/>
          </p:nvSpPr>
          <p:spPr>
            <a:xfrm>
              <a:off x="0" y="0"/>
              <a:ext cx="1871275" cy="941141"/>
            </a:xfrm>
            <a:custGeom>
              <a:avLst/>
              <a:gdLst/>
              <a:ahLst/>
              <a:cxnLst/>
              <a:rect r="r" b="b" t="t" l="l"/>
              <a:pathLst>
                <a:path h="941141" w="1871275">
                  <a:moveTo>
                    <a:pt x="0" y="0"/>
                  </a:moveTo>
                  <a:lnTo>
                    <a:pt x="1871275" y="0"/>
                  </a:lnTo>
                  <a:lnTo>
                    <a:pt x="1871275" y="941141"/>
                  </a:lnTo>
                  <a:lnTo>
                    <a:pt x="0" y="941141"/>
                  </a:lnTo>
                  <a:close/>
                </a:path>
              </a:pathLst>
            </a:custGeom>
            <a:solidFill>
              <a:srgbClr val="D610D4"/>
            </a:solidFill>
          </p:spPr>
        </p:sp>
      </p:grpSp>
      <p:grpSp>
        <p:nvGrpSpPr>
          <p:cNvPr name="Group 8" id="8"/>
          <p:cNvGrpSpPr/>
          <p:nvPr/>
        </p:nvGrpSpPr>
        <p:grpSpPr>
          <a:xfrm rot="0">
            <a:off x="4157039" y="7504795"/>
            <a:ext cx="8438963" cy="2782205"/>
            <a:chOff x="0" y="0"/>
            <a:chExt cx="2854661" cy="941141"/>
          </a:xfrm>
        </p:grpSpPr>
        <p:sp>
          <p:nvSpPr>
            <p:cNvPr name="Freeform 9" id="9"/>
            <p:cNvSpPr/>
            <p:nvPr/>
          </p:nvSpPr>
          <p:spPr>
            <a:xfrm>
              <a:off x="0" y="0"/>
              <a:ext cx="2854661" cy="941141"/>
            </a:xfrm>
            <a:custGeom>
              <a:avLst/>
              <a:gdLst/>
              <a:ahLst/>
              <a:cxnLst/>
              <a:rect r="r" b="b" t="t" l="l"/>
              <a:pathLst>
                <a:path h="941141" w="2854661">
                  <a:moveTo>
                    <a:pt x="0" y="0"/>
                  </a:moveTo>
                  <a:lnTo>
                    <a:pt x="2854661" y="0"/>
                  </a:lnTo>
                  <a:lnTo>
                    <a:pt x="2854661" y="941141"/>
                  </a:lnTo>
                  <a:lnTo>
                    <a:pt x="0" y="941141"/>
                  </a:lnTo>
                  <a:close/>
                </a:path>
              </a:pathLst>
            </a:custGeom>
            <a:solidFill>
              <a:srgbClr val="F17318"/>
            </a:solidFill>
          </p:spPr>
        </p:sp>
      </p:gr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695551" y="8200346"/>
            <a:ext cx="2782205" cy="1391102"/>
          </a:xfrm>
          <a:prstGeom prst="rect">
            <a:avLst/>
          </a:prstGeom>
        </p:spPr>
      </p:pic>
      <p:pic>
        <p:nvPicPr>
          <p:cNvPr name="Picture 11" id="11"/>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2079910" y="8200346"/>
            <a:ext cx="2782205" cy="1391102"/>
          </a:xfrm>
          <a:prstGeom prst="rect">
            <a:avLst/>
          </a:prstGeom>
        </p:spPr>
      </p:pic>
      <p:grpSp>
        <p:nvGrpSpPr>
          <p:cNvPr name="Group 12" id="12"/>
          <p:cNvGrpSpPr/>
          <p:nvPr/>
        </p:nvGrpSpPr>
        <p:grpSpPr>
          <a:xfrm rot="0">
            <a:off x="1391102" y="7504795"/>
            <a:ext cx="1384359" cy="2782205"/>
            <a:chOff x="0" y="0"/>
            <a:chExt cx="468289" cy="941141"/>
          </a:xfrm>
        </p:grpSpPr>
        <p:sp>
          <p:nvSpPr>
            <p:cNvPr name="Freeform 13" id="13"/>
            <p:cNvSpPr/>
            <p:nvPr/>
          </p:nvSpPr>
          <p:spPr>
            <a:xfrm>
              <a:off x="0" y="0"/>
              <a:ext cx="468289" cy="941141"/>
            </a:xfrm>
            <a:custGeom>
              <a:avLst/>
              <a:gdLst/>
              <a:ahLst/>
              <a:cxnLst/>
              <a:rect r="r" b="b" t="t" l="l"/>
              <a:pathLst>
                <a:path h="941141" w="468289">
                  <a:moveTo>
                    <a:pt x="0" y="0"/>
                  </a:moveTo>
                  <a:lnTo>
                    <a:pt x="468289" y="0"/>
                  </a:lnTo>
                  <a:lnTo>
                    <a:pt x="468289" y="941141"/>
                  </a:lnTo>
                  <a:lnTo>
                    <a:pt x="0" y="941141"/>
                  </a:lnTo>
                  <a:close/>
                </a:path>
              </a:pathLst>
            </a:custGeom>
            <a:solidFill>
              <a:srgbClr val="F17318"/>
            </a:solidFill>
          </p:spPr>
        </p:sp>
      </p:grpSp>
      <p:grpSp>
        <p:nvGrpSpPr>
          <p:cNvPr name="Group 14" id="14"/>
          <p:cNvGrpSpPr/>
          <p:nvPr/>
        </p:nvGrpSpPr>
        <p:grpSpPr>
          <a:xfrm rot="0">
            <a:off x="1976010" y="2093028"/>
            <a:ext cx="6218200" cy="1374892"/>
            <a:chOff x="0" y="0"/>
            <a:chExt cx="8290934" cy="1833190"/>
          </a:xfrm>
        </p:grpSpPr>
        <p:sp>
          <p:nvSpPr>
            <p:cNvPr name="TextBox 15" id="15"/>
            <p:cNvSpPr txBox="true"/>
            <p:nvPr/>
          </p:nvSpPr>
          <p:spPr>
            <a:xfrm rot="0">
              <a:off x="0" y="0"/>
              <a:ext cx="8290934" cy="1275784"/>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Problem</a:t>
              </a:r>
            </a:p>
          </p:txBody>
        </p:sp>
        <p:sp>
          <p:nvSpPr>
            <p:cNvPr name="TextBox 16" id="16"/>
            <p:cNvSpPr txBox="true"/>
            <p:nvPr/>
          </p:nvSpPr>
          <p:spPr>
            <a:xfrm rot="0">
              <a:off x="0" y="1417173"/>
              <a:ext cx="8290934"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WHAT WE WANT TO SOLVE</a:t>
              </a:r>
            </a:p>
          </p:txBody>
        </p:sp>
      </p:grpSp>
      <p:grpSp>
        <p:nvGrpSpPr>
          <p:cNvPr name="Group 17" id="17"/>
          <p:cNvGrpSpPr/>
          <p:nvPr/>
        </p:nvGrpSpPr>
        <p:grpSpPr>
          <a:xfrm rot="0">
            <a:off x="9749369" y="2093028"/>
            <a:ext cx="6218200" cy="1374892"/>
            <a:chOff x="0" y="0"/>
            <a:chExt cx="8290934" cy="1833190"/>
          </a:xfrm>
        </p:grpSpPr>
        <p:sp>
          <p:nvSpPr>
            <p:cNvPr name="TextBox 18" id="18"/>
            <p:cNvSpPr txBox="true"/>
            <p:nvPr/>
          </p:nvSpPr>
          <p:spPr>
            <a:xfrm rot="0">
              <a:off x="0" y="0"/>
              <a:ext cx="8290934" cy="1275784"/>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Hypothesis</a:t>
              </a:r>
            </a:p>
          </p:txBody>
        </p:sp>
        <p:sp>
          <p:nvSpPr>
            <p:cNvPr name="TextBox 19" id="19"/>
            <p:cNvSpPr txBox="true"/>
            <p:nvPr/>
          </p:nvSpPr>
          <p:spPr>
            <a:xfrm rot="0">
              <a:off x="0" y="1417173"/>
              <a:ext cx="8290934"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WHAT WE WANT TO PROVE OR DISPROVE</a:t>
              </a:r>
            </a:p>
          </p:txBody>
        </p:sp>
      </p:grpSp>
      <p:grpSp>
        <p:nvGrpSpPr>
          <p:cNvPr name="Group 20" id="20"/>
          <p:cNvGrpSpPr/>
          <p:nvPr/>
        </p:nvGrpSpPr>
        <p:grpSpPr>
          <a:xfrm rot="0">
            <a:off x="5753224" y="813810"/>
            <a:ext cx="9511178" cy="214890"/>
            <a:chOff x="0" y="0"/>
            <a:chExt cx="25294954" cy="571500"/>
          </a:xfrm>
        </p:grpSpPr>
        <p:sp>
          <p:nvSpPr>
            <p:cNvPr name="Freeform 21" id="21"/>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sp>
        <p:nvSpPr>
          <p:cNvPr name="TextBox 22" id="22"/>
          <p:cNvSpPr txBox="true"/>
          <p:nvPr/>
        </p:nvSpPr>
        <p:spPr>
          <a:xfrm rot="0">
            <a:off x="15374896" y="81381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23" id="23"/>
          <p:cNvSpPr txBox="true"/>
          <p:nvPr/>
        </p:nvSpPr>
        <p:spPr>
          <a:xfrm rot="0">
            <a:off x="1028700" y="81381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5753224" y="9258300"/>
            <a:ext cx="9511178" cy="214890"/>
            <a:chOff x="0" y="0"/>
            <a:chExt cx="25294954" cy="571500"/>
          </a:xfrm>
        </p:grpSpPr>
        <p:sp>
          <p:nvSpPr>
            <p:cNvPr name="Freeform 3" id="3"/>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grpSp>
        <p:nvGrpSpPr>
          <p:cNvPr name="Group 4" id="4"/>
          <p:cNvGrpSpPr/>
          <p:nvPr/>
        </p:nvGrpSpPr>
        <p:grpSpPr>
          <a:xfrm rot="0">
            <a:off x="997524" y="4501024"/>
            <a:ext cx="5338527" cy="3481133"/>
            <a:chOff x="0" y="0"/>
            <a:chExt cx="2223062" cy="1449609"/>
          </a:xfrm>
        </p:grpSpPr>
        <p:sp>
          <p:nvSpPr>
            <p:cNvPr name="Freeform 5" id="5"/>
            <p:cNvSpPr/>
            <p:nvPr/>
          </p:nvSpPr>
          <p:spPr>
            <a:xfrm>
              <a:off x="0" y="0"/>
              <a:ext cx="2223062" cy="1449609"/>
            </a:xfrm>
            <a:custGeom>
              <a:avLst/>
              <a:gdLst/>
              <a:ahLst/>
              <a:cxnLst/>
              <a:rect r="r" b="b" t="t" l="l"/>
              <a:pathLst>
                <a:path h="1449609" w="2223062">
                  <a:moveTo>
                    <a:pt x="0" y="0"/>
                  </a:moveTo>
                  <a:lnTo>
                    <a:pt x="2223062" y="0"/>
                  </a:lnTo>
                  <a:lnTo>
                    <a:pt x="2223062" y="1449609"/>
                  </a:lnTo>
                  <a:lnTo>
                    <a:pt x="0" y="1449609"/>
                  </a:lnTo>
                  <a:close/>
                </a:path>
              </a:pathLst>
            </a:custGeom>
            <a:solidFill>
              <a:srgbClr val="005CE6"/>
            </a:solidFill>
          </p:spPr>
        </p:sp>
      </p:grpSp>
      <p:grpSp>
        <p:nvGrpSpPr>
          <p:cNvPr name="Group 6" id="6"/>
          <p:cNvGrpSpPr/>
          <p:nvPr/>
        </p:nvGrpSpPr>
        <p:grpSpPr>
          <a:xfrm rot="0">
            <a:off x="6475926" y="4501024"/>
            <a:ext cx="5338527" cy="3481133"/>
            <a:chOff x="0" y="0"/>
            <a:chExt cx="2223062" cy="1449609"/>
          </a:xfrm>
        </p:grpSpPr>
        <p:sp>
          <p:nvSpPr>
            <p:cNvPr name="Freeform 7" id="7"/>
            <p:cNvSpPr/>
            <p:nvPr/>
          </p:nvSpPr>
          <p:spPr>
            <a:xfrm>
              <a:off x="0" y="0"/>
              <a:ext cx="2223062" cy="1449609"/>
            </a:xfrm>
            <a:custGeom>
              <a:avLst/>
              <a:gdLst/>
              <a:ahLst/>
              <a:cxnLst/>
              <a:rect r="r" b="b" t="t" l="l"/>
              <a:pathLst>
                <a:path h="1449609" w="2223062">
                  <a:moveTo>
                    <a:pt x="0" y="0"/>
                  </a:moveTo>
                  <a:lnTo>
                    <a:pt x="2223062" y="0"/>
                  </a:lnTo>
                  <a:lnTo>
                    <a:pt x="2223062" y="1449609"/>
                  </a:lnTo>
                  <a:lnTo>
                    <a:pt x="0" y="1449609"/>
                  </a:lnTo>
                  <a:close/>
                </a:path>
              </a:pathLst>
            </a:custGeom>
            <a:solidFill>
              <a:srgbClr val="1D7144"/>
            </a:solidFill>
          </p:spPr>
        </p:sp>
      </p:grpSp>
      <p:grpSp>
        <p:nvGrpSpPr>
          <p:cNvPr name="Group 8" id="8"/>
          <p:cNvGrpSpPr/>
          <p:nvPr/>
        </p:nvGrpSpPr>
        <p:grpSpPr>
          <a:xfrm rot="0">
            <a:off x="11951950" y="4501024"/>
            <a:ext cx="5338527" cy="3481133"/>
            <a:chOff x="0" y="0"/>
            <a:chExt cx="2223062" cy="1449609"/>
          </a:xfrm>
        </p:grpSpPr>
        <p:sp>
          <p:nvSpPr>
            <p:cNvPr name="Freeform 9" id="9"/>
            <p:cNvSpPr/>
            <p:nvPr/>
          </p:nvSpPr>
          <p:spPr>
            <a:xfrm>
              <a:off x="0" y="0"/>
              <a:ext cx="2223062" cy="1449609"/>
            </a:xfrm>
            <a:custGeom>
              <a:avLst/>
              <a:gdLst/>
              <a:ahLst/>
              <a:cxnLst/>
              <a:rect r="r" b="b" t="t" l="l"/>
              <a:pathLst>
                <a:path h="1449609" w="2223062">
                  <a:moveTo>
                    <a:pt x="0" y="0"/>
                  </a:moveTo>
                  <a:lnTo>
                    <a:pt x="2223062" y="0"/>
                  </a:lnTo>
                  <a:lnTo>
                    <a:pt x="2223062" y="1449609"/>
                  </a:lnTo>
                  <a:lnTo>
                    <a:pt x="0" y="1449609"/>
                  </a:lnTo>
                  <a:close/>
                </a:path>
              </a:pathLst>
            </a:custGeom>
            <a:solidFill>
              <a:srgbClr val="F17318"/>
            </a:solidFill>
          </p:spPr>
        </p:sp>
      </p:grpSp>
      <p:grpSp>
        <p:nvGrpSpPr>
          <p:cNvPr name="Group 10" id="10"/>
          <p:cNvGrpSpPr/>
          <p:nvPr/>
        </p:nvGrpSpPr>
        <p:grpSpPr>
          <a:xfrm rot="0">
            <a:off x="4791684" y="1833439"/>
            <a:ext cx="8704632" cy="1634481"/>
            <a:chOff x="0" y="0"/>
            <a:chExt cx="11606176" cy="2179308"/>
          </a:xfrm>
        </p:grpSpPr>
        <p:sp>
          <p:nvSpPr>
            <p:cNvPr name="TextBox 11" id="11"/>
            <p:cNvSpPr txBox="true"/>
            <p:nvPr/>
          </p:nvSpPr>
          <p:spPr>
            <a:xfrm rot="0">
              <a:off x="0" y="-9525"/>
              <a:ext cx="11606176" cy="1618123"/>
            </a:xfrm>
            <a:prstGeom prst="rect">
              <a:avLst/>
            </a:prstGeom>
          </p:spPr>
          <p:txBody>
            <a:bodyPr anchor="t" rtlCol="false" tIns="0" lIns="0" bIns="0" rIns="0">
              <a:spAutoFit/>
            </a:bodyPr>
            <a:lstStyle/>
            <a:p>
              <a:pPr algn="ctr">
                <a:lnSpc>
                  <a:spcPts val="9600"/>
                </a:lnSpc>
              </a:pPr>
              <a:r>
                <a:rPr lang="en-US" sz="8000">
                  <a:solidFill>
                    <a:srgbClr val="000000"/>
                  </a:solidFill>
                  <a:latin typeface="Poppins Medium"/>
                </a:rPr>
                <a:t>Objectives</a:t>
              </a:r>
            </a:p>
          </p:txBody>
        </p:sp>
        <p:sp>
          <p:nvSpPr>
            <p:cNvPr name="TextBox 12" id="12"/>
            <p:cNvSpPr txBox="true"/>
            <p:nvPr/>
          </p:nvSpPr>
          <p:spPr>
            <a:xfrm rot="0">
              <a:off x="0" y="1763291"/>
              <a:ext cx="11606176" cy="416017"/>
            </a:xfrm>
            <a:prstGeom prst="rect">
              <a:avLst/>
            </a:prstGeom>
          </p:spPr>
          <p:txBody>
            <a:bodyPr anchor="t" rtlCol="false" tIns="0" lIns="0" bIns="0" rIns="0">
              <a:spAutoFit/>
            </a:bodyPr>
            <a:lstStyle/>
            <a:p>
              <a:pPr algn="ctr">
                <a:lnSpc>
                  <a:spcPts val="2520"/>
                </a:lnSpc>
              </a:pPr>
              <a:r>
                <a:rPr lang="en-US" sz="2100" spc="52">
                  <a:solidFill>
                    <a:srgbClr val="000000"/>
                  </a:solidFill>
                  <a:latin typeface="Poppins Medium"/>
                </a:rPr>
                <a:t>WHAT WE WANT TO ACHIEVE</a:t>
              </a:r>
            </a:p>
          </p:txBody>
        </p:sp>
      </p:grpSp>
      <p:sp>
        <p:nvSpPr>
          <p:cNvPr name="TextBox 13" id="13"/>
          <p:cNvSpPr txBox="true"/>
          <p:nvPr/>
        </p:nvSpPr>
        <p:spPr>
          <a:xfrm rot="0">
            <a:off x="1572876" y="5042608"/>
            <a:ext cx="4149172" cy="2369390"/>
          </a:xfrm>
          <a:prstGeom prst="rect">
            <a:avLst/>
          </a:prstGeom>
        </p:spPr>
        <p:txBody>
          <a:bodyPr anchor="t" rtlCol="false" tIns="0" lIns="0" bIns="0" rIns="0">
            <a:spAutoFit/>
          </a:bodyPr>
          <a:lstStyle/>
          <a:p>
            <a:pPr>
              <a:lnSpc>
                <a:spcPts val="3120"/>
              </a:lnSpc>
            </a:pPr>
            <a:r>
              <a:rPr lang="en-US" sz="2400" spc="24">
                <a:solidFill>
                  <a:srgbClr val="F5F5EF"/>
                </a:solidFill>
                <a:latin typeface="HK Grotesk Light Bold"/>
              </a:rPr>
              <a:t>Presentations are communication tools that can be used as demo</a:t>
            </a:r>
            <a:r>
              <a:rPr lang="en-US" sz="2400" spc="24">
                <a:solidFill>
                  <a:srgbClr val="F5F5EF"/>
                </a:solidFill>
                <a:latin typeface="HK Grotesk Light Bold"/>
              </a:rPr>
              <a:t>nstrations, lectures, speeches, reports, and more. It is mostly presented before an audience. </a:t>
            </a:r>
          </a:p>
        </p:txBody>
      </p:sp>
      <p:sp>
        <p:nvSpPr>
          <p:cNvPr name="TextBox 14" id="14"/>
          <p:cNvSpPr txBox="true"/>
          <p:nvPr/>
        </p:nvSpPr>
        <p:spPr>
          <a:xfrm rot="0">
            <a:off x="7051278" y="5042608"/>
            <a:ext cx="4149172" cy="2369390"/>
          </a:xfrm>
          <a:prstGeom prst="rect">
            <a:avLst/>
          </a:prstGeom>
        </p:spPr>
        <p:txBody>
          <a:bodyPr anchor="t" rtlCol="false" tIns="0" lIns="0" bIns="0" rIns="0">
            <a:spAutoFit/>
          </a:bodyPr>
          <a:lstStyle/>
          <a:p>
            <a:pPr>
              <a:lnSpc>
                <a:spcPts val="3120"/>
              </a:lnSpc>
            </a:pPr>
            <a:r>
              <a:rPr lang="en-US" sz="2400" spc="24">
                <a:solidFill>
                  <a:srgbClr val="F5F5EF"/>
                </a:solidFill>
                <a:latin typeface="HK Grotesk Light Bold"/>
              </a:rPr>
              <a:t>Presentations are communication tools that can be used as demo</a:t>
            </a:r>
            <a:r>
              <a:rPr lang="en-US" sz="2400" spc="24">
                <a:solidFill>
                  <a:srgbClr val="F5F5EF"/>
                </a:solidFill>
                <a:latin typeface="HK Grotesk Light Bold"/>
              </a:rPr>
              <a:t>nstrations, lectures, speeches, reports, and more. It is mostly presented before an audience. </a:t>
            </a:r>
          </a:p>
        </p:txBody>
      </p:sp>
      <p:sp>
        <p:nvSpPr>
          <p:cNvPr name="TextBox 15" id="15"/>
          <p:cNvSpPr txBox="true"/>
          <p:nvPr/>
        </p:nvSpPr>
        <p:spPr>
          <a:xfrm rot="0">
            <a:off x="12527302" y="5042608"/>
            <a:ext cx="4149172" cy="2369390"/>
          </a:xfrm>
          <a:prstGeom prst="rect">
            <a:avLst/>
          </a:prstGeom>
        </p:spPr>
        <p:txBody>
          <a:bodyPr anchor="t" rtlCol="false" tIns="0" lIns="0" bIns="0" rIns="0">
            <a:spAutoFit/>
          </a:bodyPr>
          <a:lstStyle/>
          <a:p>
            <a:pPr>
              <a:lnSpc>
                <a:spcPts val="3120"/>
              </a:lnSpc>
            </a:pPr>
            <a:r>
              <a:rPr lang="en-US" sz="2400" spc="24">
                <a:solidFill>
                  <a:srgbClr val="F5F5EF"/>
                </a:solidFill>
                <a:latin typeface="HK Grotesk Light Bold"/>
              </a:rPr>
              <a:t>Presentations are communication tools that can be used as demo</a:t>
            </a:r>
            <a:r>
              <a:rPr lang="en-US" sz="2400" spc="24">
                <a:solidFill>
                  <a:srgbClr val="F5F5EF"/>
                </a:solidFill>
                <a:latin typeface="HK Grotesk Light Bold"/>
              </a:rPr>
              <a:t>nstrations, lectures, speeches, reports, and more. It is mostly presented before an audience. </a:t>
            </a:r>
          </a:p>
        </p:txBody>
      </p:sp>
      <p:sp>
        <p:nvSpPr>
          <p:cNvPr name="TextBox 16" id="16"/>
          <p:cNvSpPr txBox="true"/>
          <p:nvPr/>
        </p:nvSpPr>
        <p:spPr>
          <a:xfrm rot="0">
            <a:off x="15374896" y="925830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7" id="17"/>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5400000">
            <a:off x="-2785541" y="-1174232"/>
            <a:ext cx="10370142" cy="12635465"/>
            <a:chOff x="0" y="0"/>
            <a:chExt cx="2354580" cy="2868930"/>
          </a:xfrm>
        </p:grpSpPr>
        <p:sp>
          <p:nvSpPr>
            <p:cNvPr name="Freeform 3" id="3"/>
            <p:cNvSpPr/>
            <p:nvPr/>
          </p:nvSpPr>
          <p:spPr>
            <a:xfrm>
              <a:off x="0" y="0"/>
              <a:ext cx="2353310" cy="2868930"/>
            </a:xfrm>
            <a:custGeom>
              <a:avLst/>
              <a:gdLst/>
              <a:ahLst/>
              <a:cxnLst/>
              <a:rect r="r" b="b" t="t" l="l"/>
              <a:pathLst>
                <a:path h="2868930" w="235331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1D7144"/>
            </a:solidFill>
          </p:spPr>
        </p:sp>
      </p:grpSp>
      <p:grpSp>
        <p:nvGrpSpPr>
          <p:cNvPr name="Group 4" id="4"/>
          <p:cNvGrpSpPr/>
          <p:nvPr/>
        </p:nvGrpSpPr>
        <p:grpSpPr>
          <a:xfrm rot="0">
            <a:off x="5753224" y="9258300"/>
            <a:ext cx="9511178" cy="214890"/>
            <a:chOff x="0" y="0"/>
            <a:chExt cx="25294954" cy="571500"/>
          </a:xfrm>
        </p:grpSpPr>
        <p:sp>
          <p:nvSpPr>
            <p:cNvPr name="Freeform 5" id="5"/>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sp>
        <p:nvSpPr>
          <p:cNvPr name="TextBox 6" id="6"/>
          <p:cNvSpPr txBox="true"/>
          <p:nvPr/>
        </p:nvSpPr>
        <p:spPr>
          <a:xfrm rot="0">
            <a:off x="1536394" y="4186662"/>
            <a:ext cx="5859323" cy="1913677"/>
          </a:xfrm>
          <a:prstGeom prst="rect">
            <a:avLst/>
          </a:prstGeom>
        </p:spPr>
        <p:txBody>
          <a:bodyPr anchor="t" rtlCol="false" tIns="0" lIns="0" bIns="0" rIns="0">
            <a:spAutoFit/>
          </a:bodyPr>
          <a:lstStyle/>
          <a:p>
            <a:pPr>
              <a:lnSpc>
                <a:spcPts val="7679"/>
              </a:lnSpc>
            </a:pPr>
            <a:r>
              <a:rPr lang="en-US" sz="6399">
                <a:solidFill>
                  <a:srgbClr val="F5F5EF"/>
                </a:solidFill>
                <a:latin typeface="Poppins Medium"/>
              </a:rPr>
              <a:t>Significance of the Study</a:t>
            </a:r>
          </a:p>
        </p:txBody>
      </p:sp>
      <p:grpSp>
        <p:nvGrpSpPr>
          <p:cNvPr name="Group 7" id="7"/>
          <p:cNvGrpSpPr/>
          <p:nvPr/>
        </p:nvGrpSpPr>
        <p:grpSpPr>
          <a:xfrm rot="0">
            <a:off x="10051606" y="1868873"/>
            <a:ext cx="6968876" cy="1550383"/>
            <a:chOff x="0" y="0"/>
            <a:chExt cx="9291835" cy="2067178"/>
          </a:xfrm>
        </p:grpSpPr>
        <p:sp>
          <p:nvSpPr>
            <p:cNvPr name="TextBox 8" id="8"/>
            <p:cNvSpPr txBox="true"/>
            <p:nvPr/>
          </p:nvSpPr>
          <p:spPr>
            <a:xfrm rot="0">
              <a:off x="0" y="63500"/>
              <a:ext cx="769759" cy="416017"/>
            </a:xfrm>
            <a:prstGeom prst="rect">
              <a:avLst/>
            </a:prstGeom>
          </p:spPr>
          <p:txBody>
            <a:bodyPr anchor="t" rtlCol="false" tIns="0" lIns="0" bIns="0" rIns="0">
              <a:spAutoFit/>
            </a:bodyPr>
            <a:lstStyle/>
            <a:p>
              <a:pPr algn="r">
                <a:lnSpc>
                  <a:spcPts val="2520"/>
                </a:lnSpc>
              </a:pPr>
              <a:r>
                <a:rPr lang="en-US" sz="2100" spc="52">
                  <a:solidFill>
                    <a:srgbClr val="000000"/>
                  </a:solidFill>
                  <a:latin typeface="Poppins Medium"/>
                </a:rPr>
                <a:t>01</a:t>
              </a:r>
            </a:p>
          </p:txBody>
        </p:sp>
        <p:sp>
          <p:nvSpPr>
            <p:cNvPr name="TextBox 9" id="9"/>
            <p:cNvSpPr txBox="true"/>
            <p:nvPr/>
          </p:nvSpPr>
          <p:spPr>
            <a:xfrm rot="0">
              <a:off x="1129813" y="-28575"/>
              <a:ext cx="8162022" cy="2095753"/>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a:t>
              </a:r>
            </a:p>
          </p:txBody>
        </p:sp>
      </p:grpSp>
      <p:grpSp>
        <p:nvGrpSpPr>
          <p:cNvPr name="Group 10" id="10"/>
          <p:cNvGrpSpPr/>
          <p:nvPr/>
        </p:nvGrpSpPr>
        <p:grpSpPr>
          <a:xfrm rot="0">
            <a:off x="10051606" y="4353970"/>
            <a:ext cx="6968876" cy="1550383"/>
            <a:chOff x="0" y="0"/>
            <a:chExt cx="9291835" cy="2067178"/>
          </a:xfrm>
        </p:grpSpPr>
        <p:sp>
          <p:nvSpPr>
            <p:cNvPr name="TextBox 11" id="11"/>
            <p:cNvSpPr txBox="true"/>
            <p:nvPr/>
          </p:nvSpPr>
          <p:spPr>
            <a:xfrm rot="0">
              <a:off x="0" y="63500"/>
              <a:ext cx="769759" cy="416017"/>
            </a:xfrm>
            <a:prstGeom prst="rect">
              <a:avLst/>
            </a:prstGeom>
          </p:spPr>
          <p:txBody>
            <a:bodyPr anchor="t" rtlCol="false" tIns="0" lIns="0" bIns="0" rIns="0">
              <a:spAutoFit/>
            </a:bodyPr>
            <a:lstStyle/>
            <a:p>
              <a:pPr algn="r">
                <a:lnSpc>
                  <a:spcPts val="2520"/>
                </a:lnSpc>
              </a:pPr>
              <a:r>
                <a:rPr lang="en-US" sz="2100" spc="52">
                  <a:solidFill>
                    <a:srgbClr val="000000"/>
                  </a:solidFill>
                  <a:latin typeface="Poppins Medium"/>
                </a:rPr>
                <a:t>02</a:t>
              </a:r>
            </a:p>
          </p:txBody>
        </p:sp>
        <p:sp>
          <p:nvSpPr>
            <p:cNvPr name="TextBox 12" id="12"/>
            <p:cNvSpPr txBox="true"/>
            <p:nvPr/>
          </p:nvSpPr>
          <p:spPr>
            <a:xfrm rot="0">
              <a:off x="1129813" y="-28575"/>
              <a:ext cx="8162022" cy="2095753"/>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a:t>
              </a:r>
            </a:p>
          </p:txBody>
        </p:sp>
      </p:grpSp>
      <p:grpSp>
        <p:nvGrpSpPr>
          <p:cNvPr name="Group 13" id="13"/>
          <p:cNvGrpSpPr/>
          <p:nvPr/>
        </p:nvGrpSpPr>
        <p:grpSpPr>
          <a:xfrm rot="0">
            <a:off x="10051606" y="6867743"/>
            <a:ext cx="6968876" cy="1550383"/>
            <a:chOff x="0" y="0"/>
            <a:chExt cx="9291835" cy="2067178"/>
          </a:xfrm>
        </p:grpSpPr>
        <p:sp>
          <p:nvSpPr>
            <p:cNvPr name="TextBox 14" id="14"/>
            <p:cNvSpPr txBox="true"/>
            <p:nvPr/>
          </p:nvSpPr>
          <p:spPr>
            <a:xfrm rot="0">
              <a:off x="0" y="63500"/>
              <a:ext cx="769759" cy="416017"/>
            </a:xfrm>
            <a:prstGeom prst="rect">
              <a:avLst/>
            </a:prstGeom>
          </p:spPr>
          <p:txBody>
            <a:bodyPr anchor="t" rtlCol="false" tIns="0" lIns="0" bIns="0" rIns="0">
              <a:spAutoFit/>
            </a:bodyPr>
            <a:lstStyle/>
            <a:p>
              <a:pPr algn="r">
                <a:lnSpc>
                  <a:spcPts val="2520"/>
                </a:lnSpc>
              </a:pPr>
              <a:r>
                <a:rPr lang="en-US" sz="2100" spc="52">
                  <a:solidFill>
                    <a:srgbClr val="000000"/>
                  </a:solidFill>
                  <a:latin typeface="Poppins Medium"/>
                </a:rPr>
                <a:t>03</a:t>
              </a:r>
            </a:p>
          </p:txBody>
        </p:sp>
        <p:sp>
          <p:nvSpPr>
            <p:cNvPr name="TextBox 15" id="15"/>
            <p:cNvSpPr txBox="true"/>
            <p:nvPr/>
          </p:nvSpPr>
          <p:spPr>
            <a:xfrm rot="0">
              <a:off x="1129813" y="-28575"/>
              <a:ext cx="8162022" cy="2095753"/>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a:t>
              </a:r>
            </a:p>
          </p:txBody>
        </p:sp>
      </p:grpSp>
      <p:sp>
        <p:nvSpPr>
          <p:cNvPr name="TextBox 16" id="16"/>
          <p:cNvSpPr txBox="true"/>
          <p:nvPr/>
        </p:nvSpPr>
        <p:spPr>
          <a:xfrm rot="0">
            <a:off x="15374896" y="925830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7" id="17"/>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FFFFFF"/>
                </a:solidFill>
                <a:latin typeface="Poppins Medium"/>
              </a:rPr>
              <a:t>BIOMEDICAL RESEARCH AND DEVELOPMENT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10143638" y="0"/>
            <a:ext cx="8144362" cy="10287000"/>
            <a:chOff x="0" y="0"/>
            <a:chExt cx="2755006" cy="3479800"/>
          </a:xfrm>
        </p:grpSpPr>
        <p:sp>
          <p:nvSpPr>
            <p:cNvPr name="Freeform 3" id="3"/>
            <p:cNvSpPr/>
            <p:nvPr/>
          </p:nvSpPr>
          <p:spPr>
            <a:xfrm>
              <a:off x="0" y="0"/>
              <a:ext cx="2755006" cy="3479800"/>
            </a:xfrm>
            <a:custGeom>
              <a:avLst/>
              <a:gdLst/>
              <a:ahLst/>
              <a:cxnLst/>
              <a:rect r="r" b="b" t="t" l="l"/>
              <a:pathLst>
                <a:path h="3479800" w="2755006">
                  <a:moveTo>
                    <a:pt x="0" y="0"/>
                  </a:moveTo>
                  <a:lnTo>
                    <a:pt x="2755006" y="0"/>
                  </a:lnTo>
                  <a:lnTo>
                    <a:pt x="2755006" y="3479800"/>
                  </a:lnTo>
                  <a:lnTo>
                    <a:pt x="0" y="3479800"/>
                  </a:lnTo>
                  <a:close/>
                </a:path>
              </a:pathLst>
            </a:custGeom>
            <a:solidFill>
              <a:srgbClr val="1D7144"/>
            </a:solidFill>
          </p:spPr>
        </p:sp>
      </p:grpSp>
      <p:grpSp>
        <p:nvGrpSpPr>
          <p:cNvPr name="Group 4" id="4"/>
          <p:cNvGrpSpPr/>
          <p:nvPr/>
        </p:nvGrpSpPr>
        <p:grpSpPr>
          <a:xfrm rot="0">
            <a:off x="10143638" y="0"/>
            <a:ext cx="8144362" cy="4071571"/>
            <a:chOff x="0" y="0"/>
            <a:chExt cx="2755006" cy="1377297"/>
          </a:xfrm>
        </p:grpSpPr>
        <p:sp>
          <p:nvSpPr>
            <p:cNvPr name="Freeform 5" id="5"/>
            <p:cNvSpPr/>
            <p:nvPr/>
          </p:nvSpPr>
          <p:spPr>
            <a:xfrm>
              <a:off x="0" y="0"/>
              <a:ext cx="2755006" cy="1377297"/>
            </a:xfrm>
            <a:custGeom>
              <a:avLst/>
              <a:gdLst/>
              <a:ahLst/>
              <a:cxnLst/>
              <a:rect r="r" b="b" t="t" l="l"/>
              <a:pathLst>
                <a:path h="1377297" w="2755006">
                  <a:moveTo>
                    <a:pt x="0" y="0"/>
                  </a:moveTo>
                  <a:lnTo>
                    <a:pt x="2755006" y="0"/>
                  </a:lnTo>
                  <a:lnTo>
                    <a:pt x="2755006" y="1377297"/>
                  </a:lnTo>
                  <a:lnTo>
                    <a:pt x="0" y="1377297"/>
                  </a:lnTo>
                  <a:close/>
                </a:path>
              </a:pathLst>
            </a:custGeom>
            <a:solidFill>
              <a:srgbClr val="005CE6"/>
            </a:solidFill>
          </p:spPr>
        </p:sp>
      </p:grpSp>
      <p:grpSp>
        <p:nvGrpSpPr>
          <p:cNvPr name="Group 6" id="6"/>
          <p:cNvGrpSpPr/>
          <p:nvPr/>
        </p:nvGrpSpPr>
        <p:grpSpPr>
          <a:xfrm rot="0">
            <a:off x="1976010" y="4394670"/>
            <a:ext cx="7038863" cy="1622465"/>
            <a:chOff x="0" y="0"/>
            <a:chExt cx="9385151" cy="2163287"/>
          </a:xfrm>
        </p:grpSpPr>
        <p:sp>
          <p:nvSpPr>
            <p:cNvPr name="TextBox 7" id="7"/>
            <p:cNvSpPr txBox="true"/>
            <p:nvPr/>
          </p:nvSpPr>
          <p:spPr>
            <a:xfrm rot="0">
              <a:off x="0" y="0"/>
              <a:ext cx="9385151" cy="1275784"/>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Methodology</a:t>
              </a:r>
            </a:p>
          </p:txBody>
        </p:sp>
        <p:sp>
          <p:nvSpPr>
            <p:cNvPr name="TextBox 8" id="8"/>
            <p:cNvSpPr txBox="true"/>
            <p:nvPr/>
          </p:nvSpPr>
          <p:spPr>
            <a:xfrm rot="0">
              <a:off x="0" y="1442191"/>
              <a:ext cx="7570850" cy="721096"/>
            </a:xfrm>
            <a:prstGeom prst="rect">
              <a:avLst/>
            </a:prstGeom>
          </p:spPr>
          <p:txBody>
            <a:bodyPr anchor="t" rtlCol="false" tIns="0" lIns="0" bIns="0" rIns="0">
              <a:spAutoFit/>
            </a:bodyPr>
            <a:lstStyle/>
            <a:p>
              <a:pPr>
                <a:lnSpc>
                  <a:spcPts val="4320"/>
                </a:lnSpc>
              </a:pPr>
              <a:r>
                <a:rPr lang="en-US" sz="3600" spc="89">
                  <a:solidFill>
                    <a:srgbClr val="000000"/>
                  </a:solidFill>
                  <a:latin typeface="Poppins Light"/>
                </a:rPr>
                <a:t>— PART 2</a:t>
              </a:r>
            </a:p>
          </p:txBody>
        </p:sp>
      </p:grpSp>
      <p:grpSp>
        <p:nvGrpSpPr>
          <p:cNvPr name="Group 9" id="9"/>
          <p:cNvGrpSpPr/>
          <p:nvPr/>
        </p:nvGrpSpPr>
        <p:grpSpPr>
          <a:xfrm rot="0">
            <a:off x="12264572" y="2114640"/>
            <a:ext cx="3902495" cy="3902495"/>
            <a:chOff x="0" y="0"/>
            <a:chExt cx="6350000" cy="6350000"/>
          </a:xfrm>
        </p:grpSpPr>
        <p:sp>
          <p:nvSpPr>
            <p:cNvPr name="Freeform 10" id="10"/>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C966"/>
            </a:solidFill>
          </p:spPr>
        </p:sp>
      </p:grpSp>
      <p:sp>
        <p:nvSpPr>
          <p:cNvPr name="TextBox 11" id="11"/>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grpSp>
        <p:nvGrpSpPr>
          <p:cNvPr name="Group 12" id="12"/>
          <p:cNvGrpSpPr/>
          <p:nvPr/>
        </p:nvGrpSpPr>
        <p:grpSpPr>
          <a:xfrm rot="0">
            <a:off x="5753224" y="9258300"/>
            <a:ext cx="3390776" cy="214890"/>
            <a:chOff x="0" y="0"/>
            <a:chExt cx="9017760" cy="571500"/>
          </a:xfrm>
        </p:grpSpPr>
        <p:sp>
          <p:nvSpPr>
            <p:cNvPr name="Freeform 13" id="13"/>
            <p:cNvSpPr/>
            <p:nvPr/>
          </p:nvSpPr>
          <p:spPr>
            <a:xfrm>
              <a:off x="0" y="255270"/>
              <a:ext cx="9017760" cy="69850"/>
            </a:xfrm>
            <a:custGeom>
              <a:avLst/>
              <a:gdLst/>
              <a:ahLst/>
              <a:cxnLst/>
              <a:rect r="r" b="b" t="t" l="l"/>
              <a:pathLst>
                <a:path h="69850" w="9017760">
                  <a:moveTo>
                    <a:pt x="8726929" y="0"/>
                  </a:moveTo>
                  <a:lnTo>
                    <a:pt x="0" y="0"/>
                  </a:lnTo>
                  <a:lnTo>
                    <a:pt x="0" y="69850"/>
                  </a:lnTo>
                  <a:lnTo>
                    <a:pt x="9017760" y="69850"/>
                  </a:lnTo>
                  <a:lnTo>
                    <a:pt x="9017760" y="0"/>
                  </a:lnTo>
                  <a:close/>
                </a:path>
              </a:pathLst>
            </a:custGeom>
            <a:solidFill>
              <a:srgbClr val="000000"/>
            </a:solidFill>
          </p:spPr>
        </p:sp>
      </p:grpSp>
      <p:sp>
        <p:nvSpPr>
          <p:cNvPr name="TextBox 14" id="14"/>
          <p:cNvSpPr txBox="true"/>
          <p:nvPr/>
        </p:nvSpPr>
        <p:spPr>
          <a:xfrm rot="0">
            <a:off x="1028700" y="820692"/>
            <a:ext cx="3849408"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SEPTEMBER 2021</a:t>
            </a:r>
          </a:p>
        </p:txBody>
      </p:sp>
      <p:pic>
        <p:nvPicPr>
          <p:cNvPr name="Picture 15" id="15"/>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822000" y="6017135"/>
            <a:ext cx="4787638" cy="2393819"/>
          </a:xfrm>
          <a:prstGeom prst="rect">
            <a:avLst/>
          </a:prstGeom>
        </p:spPr>
      </p:pic>
      <p:pic>
        <p:nvPicPr>
          <p:cNvPr name="Picture 16" id="16"/>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1822000" y="6017135"/>
            <a:ext cx="4787638" cy="2393819"/>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sp>
        <p:nvSpPr>
          <p:cNvPr name="TextBox 2" id="2"/>
          <p:cNvSpPr txBox="true"/>
          <p:nvPr/>
        </p:nvSpPr>
        <p:spPr>
          <a:xfrm rot="0">
            <a:off x="1976010" y="1884560"/>
            <a:ext cx="5646620" cy="1456058"/>
          </a:xfrm>
          <a:prstGeom prst="rect">
            <a:avLst/>
          </a:prstGeom>
        </p:spPr>
        <p:txBody>
          <a:bodyPr anchor="t" rtlCol="false" tIns="0" lIns="0" bIns="0" rIns="0">
            <a:spAutoFit/>
          </a:bodyPr>
          <a:lstStyle/>
          <a:p>
            <a:pPr>
              <a:lnSpc>
                <a:spcPts val="5759"/>
              </a:lnSpc>
            </a:pPr>
            <a:r>
              <a:rPr lang="en-US" sz="4800">
                <a:solidFill>
                  <a:srgbClr val="000000"/>
                </a:solidFill>
                <a:latin typeface="Poppins Medium"/>
              </a:rPr>
              <a:t>Quantitative Method</a:t>
            </a:r>
          </a:p>
        </p:txBody>
      </p:sp>
      <p:sp>
        <p:nvSpPr>
          <p:cNvPr name="TextBox 3" id="3"/>
          <p:cNvSpPr txBox="true"/>
          <p:nvPr/>
        </p:nvSpPr>
        <p:spPr>
          <a:xfrm rot="0">
            <a:off x="1976010" y="4765731"/>
            <a:ext cx="5646620" cy="1456058"/>
          </a:xfrm>
          <a:prstGeom prst="rect">
            <a:avLst/>
          </a:prstGeom>
        </p:spPr>
        <p:txBody>
          <a:bodyPr anchor="t" rtlCol="false" tIns="0" lIns="0" bIns="0" rIns="0">
            <a:spAutoFit/>
          </a:bodyPr>
          <a:lstStyle/>
          <a:p>
            <a:pPr>
              <a:lnSpc>
                <a:spcPts val="5759"/>
              </a:lnSpc>
            </a:pPr>
            <a:r>
              <a:rPr lang="en-US" sz="4800">
                <a:solidFill>
                  <a:srgbClr val="000000"/>
                </a:solidFill>
                <a:latin typeface="Poppins Medium"/>
              </a:rPr>
              <a:t>Qualitative Method</a:t>
            </a:r>
          </a:p>
        </p:txBody>
      </p:sp>
      <p:sp>
        <p:nvSpPr>
          <p:cNvPr name="TextBox 4" id="4"/>
          <p:cNvSpPr txBox="true"/>
          <p:nvPr/>
        </p:nvSpPr>
        <p:spPr>
          <a:xfrm rot="0">
            <a:off x="8648700" y="1855985"/>
            <a:ext cx="7796356" cy="1578958"/>
          </a:xfrm>
          <a:prstGeom prst="rect">
            <a:avLst/>
          </a:prstGeom>
        </p:spPr>
        <p:txBody>
          <a:bodyPr anchor="t" rtlCol="false" tIns="0" lIns="0" bIns="0" rIns="0">
            <a:spAutoFit/>
          </a:bodyPr>
          <a:lstStyle/>
          <a:p>
            <a:pPr>
              <a:lnSpc>
                <a:spcPts val="3119"/>
              </a:lnSpc>
            </a:pPr>
            <a:r>
              <a:rPr lang="en-US" sz="2399" spc="23">
                <a:solidFill>
                  <a:srgbClr val="000000"/>
                </a:solidFill>
                <a:latin typeface="HK Grotesk Light"/>
              </a:rPr>
              <a:t>Presentations are communication tools that can be used as demo</a:t>
            </a:r>
            <a:r>
              <a:rPr lang="en-US" sz="2399" spc="23">
                <a:solidFill>
                  <a:srgbClr val="000000"/>
                </a:solidFill>
                <a:latin typeface="HK Grotesk Light"/>
              </a:rPr>
              <a:t>nstrations, lectures, speeches, reports, and more. It serves a variety of purposes, making presentations powerful tools for convincing and teaching.</a:t>
            </a:r>
          </a:p>
        </p:txBody>
      </p:sp>
      <p:sp>
        <p:nvSpPr>
          <p:cNvPr name="TextBox 5" id="5"/>
          <p:cNvSpPr txBox="true"/>
          <p:nvPr/>
        </p:nvSpPr>
        <p:spPr>
          <a:xfrm rot="0">
            <a:off x="8648700" y="4737156"/>
            <a:ext cx="7796356" cy="1578958"/>
          </a:xfrm>
          <a:prstGeom prst="rect">
            <a:avLst/>
          </a:prstGeom>
        </p:spPr>
        <p:txBody>
          <a:bodyPr anchor="t" rtlCol="false" tIns="0" lIns="0" bIns="0" rIns="0">
            <a:spAutoFit/>
          </a:bodyPr>
          <a:lstStyle/>
          <a:p>
            <a:pPr>
              <a:lnSpc>
                <a:spcPts val="3119"/>
              </a:lnSpc>
            </a:pPr>
            <a:r>
              <a:rPr lang="en-US" sz="2399" spc="23">
                <a:solidFill>
                  <a:srgbClr val="000000"/>
                </a:solidFill>
                <a:latin typeface="HK Grotesk Light"/>
              </a:rPr>
              <a:t>Presentations are communication tools that can be used as demo</a:t>
            </a:r>
            <a:r>
              <a:rPr lang="en-US" sz="2399" spc="23">
                <a:solidFill>
                  <a:srgbClr val="000000"/>
                </a:solidFill>
                <a:latin typeface="HK Grotesk Light"/>
              </a:rPr>
              <a:t>nstrations, lectures, speeches, reports, and more. It serves a variety of purposes, making presentations powerful tools for convincing and teaching.</a:t>
            </a:r>
          </a:p>
        </p:txBody>
      </p:sp>
      <p:grpSp>
        <p:nvGrpSpPr>
          <p:cNvPr name="Group 6" id="6"/>
          <p:cNvGrpSpPr/>
          <p:nvPr/>
        </p:nvGrpSpPr>
        <p:grpSpPr>
          <a:xfrm rot="0">
            <a:off x="7373722" y="7504795"/>
            <a:ext cx="10914278" cy="2782205"/>
            <a:chOff x="0" y="0"/>
            <a:chExt cx="3691990" cy="941141"/>
          </a:xfrm>
        </p:grpSpPr>
        <p:sp>
          <p:nvSpPr>
            <p:cNvPr name="Freeform 7" id="7"/>
            <p:cNvSpPr/>
            <p:nvPr/>
          </p:nvSpPr>
          <p:spPr>
            <a:xfrm>
              <a:off x="0" y="0"/>
              <a:ext cx="3691990" cy="941141"/>
            </a:xfrm>
            <a:custGeom>
              <a:avLst/>
              <a:gdLst/>
              <a:ahLst/>
              <a:cxnLst/>
              <a:rect r="r" b="b" t="t" l="l"/>
              <a:pathLst>
                <a:path h="941141" w="3691990">
                  <a:moveTo>
                    <a:pt x="0" y="0"/>
                  </a:moveTo>
                  <a:lnTo>
                    <a:pt x="3691990" y="0"/>
                  </a:lnTo>
                  <a:lnTo>
                    <a:pt x="3691990" y="941141"/>
                  </a:lnTo>
                  <a:lnTo>
                    <a:pt x="0" y="941141"/>
                  </a:lnTo>
                  <a:close/>
                </a:path>
              </a:pathLst>
            </a:custGeom>
            <a:solidFill>
              <a:srgbClr val="F17318"/>
            </a:solidFill>
          </p:spPr>
        </p:sp>
      </p:grpSp>
      <p:grpSp>
        <p:nvGrpSpPr>
          <p:cNvPr name="Group 8" id="8"/>
          <p:cNvGrpSpPr/>
          <p:nvPr/>
        </p:nvGrpSpPr>
        <p:grpSpPr>
          <a:xfrm rot="0">
            <a:off x="0" y="7504795"/>
            <a:ext cx="7489742" cy="2782205"/>
            <a:chOff x="0" y="0"/>
            <a:chExt cx="2533567" cy="941141"/>
          </a:xfrm>
        </p:grpSpPr>
        <p:sp>
          <p:nvSpPr>
            <p:cNvPr name="Freeform 9" id="9"/>
            <p:cNvSpPr/>
            <p:nvPr/>
          </p:nvSpPr>
          <p:spPr>
            <a:xfrm>
              <a:off x="0" y="0"/>
              <a:ext cx="2533567" cy="941141"/>
            </a:xfrm>
            <a:custGeom>
              <a:avLst/>
              <a:gdLst/>
              <a:ahLst/>
              <a:cxnLst/>
              <a:rect r="r" b="b" t="t" l="l"/>
              <a:pathLst>
                <a:path h="941141" w="2533567">
                  <a:moveTo>
                    <a:pt x="0" y="0"/>
                  </a:moveTo>
                  <a:lnTo>
                    <a:pt x="2533567" y="0"/>
                  </a:lnTo>
                  <a:lnTo>
                    <a:pt x="2533567" y="941141"/>
                  </a:lnTo>
                  <a:lnTo>
                    <a:pt x="0" y="941141"/>
                  </a:lnTo>
                  <a:close/>
                </a:path>
              </a:pathLst>
            </a:custGeom>
            <a:solidFill>
              <a:srgbClr val="005CE6"/>
            </a:solidFill>
          </p:spPr>
        </p:sp>
      </p:gr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7373722" y="7504795"/>
            <a:ext cx="2782205" cy="2782205"/>
          </a:xfrm>
          <a:prstGeom prst="rect">
            <a:avLst/>
          </a:prstGeom>
        </p:spPr>
      </p:pic>
      <p:pic>
        <p:nvPicPr>
          <p:cNvPr name="Picture 11" id="11"/>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10155927" y="7504795"/>
            <a:ext cx="2782205" cy="2782205"/>
          </a:xfrm>
          <a:prstGeom prst="rect">
            <a:avLst/>
          </a:prstGeom>
        </p:spPr>
      </p:pic>
      <p:grpSp>
        <p:nvGrpSpPr>
          <p:cNvPr name="Group 12" id="12"/>
          <p:cNvGrpSpPr/>
          <p:nvPr/>
        </p:nvGrpSpPr>
        <p:grpSpPr>
          <a:xfrm rot="0">
            <a:off x="15505795" y="7504795"/>
            <a:ext cx="2782205" cy="2782205"/>
            <a:chOff x="0" y="0"/>
            <a:chExt cx="6350000" cy="6350000"/>
          </a:xfrm>
        </p:grpSpPr>
        <p:sp>
          <p:nvSpPr>
            <p:cNvPr name="Freeform 13" id="13"/>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5F5EF"/>
            </a:solidFill>
          </p:spPr>
        </p:sp>
      </p:grpSp>
      <p:grpSp>
        <p:nvGrpSpPr>
          <p:cNvPr name="Group 14" id="14"/>
          <p:cNvGrpSpPr/>
          <p:nvPr/>
        </p:nvGrpSpPr>
        <p:grpSpPr>
          <a:xfrm rot="0">
            <a:off x="5753224" y="813810"/>
            <a:ext cx="9511178" cy="214890"/>
            <a:chOff x="0" y="0"/>
            <a:chExt cx="25294954" cy="571500"/>
          </a:xfrm>
        </p:grpSpPr>
        <p:sp>
          <p:nvSpPr>
            <p:cNvPr name="Freeform 15" id="15"/>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sp>
        <p:nvSpPr>
          <p:cNvPr name="TextBox 16" id="16"/>
          <p:cNvSpPr txBox="true"/>
          <p:nvPr/>
        </p:nvSpPr>
        <p:spPr>
          <a:xfrm rot="0">
            <a:off x="15374896" y="81381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7" id="17"/>
          <p:cNvSpPr txBox="true"/>
          <p:nvPr/>
        </p:nvSpPr>
        <p:spPr>
          <a:xfrm rot="0">
            <a:off x="1028700" y="81381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5F5EF"/>
        </a:solidFill>
      </p:bgPr>
    </p:bg>
    <p:spTree>
      <p:nvGrpSpPr>
        <p:cNvPr id="1" name=""/>
        <p:cNvGrpSpPr/>
        <p:nvPr/>
      </p:nvGrpSpPr>
      <p:grpSpPr>
        <a:xfrm>
          <a:off x="0" y="0"/>
          <a:ext cx="0" cy="0"/>
          <a:chOff x="0" y="0"/>
          <a:chExt cx="0" cy="0"/>
        </a:xfrm>
      </p:grpSpPr>
      <p:sp>
        <p:nvSpPr>
          <p:cNvPr name="AutoShape 2" id="2"/>
          <p:cNvSpPr/>
          <p:nvPr/>
        </p:nvSpPr>
        <p:spPr>
          <a:xfrm rot="0">
            <a:off x="9361002" y="1397241"/>
            <a:ext cx="48213" cy="5690564"/>
          </a:xfrm>
          <a:prstGeom prst="rect">
            <a:avLst/>
          </a:prstGeom>
          <a:solidFill>
            <a:srgbClr val="000000"/>
          </a:solidFill>
        </p:spPr>
      </p:sp>
      <p:grpSp>
        <p:nvGrpSpPr>
          <p:cNvPr name="Group 3" id="3"/>
          <p:cNvGrpSpPr/>
          <p:nvPr/>
        </p:nvGrpSpPr>
        <p:grpSpPr>
          <a:xfrm rot="0">
            <a:off x="9144363" y="1397241"/>
            <a:ext cx="490804" cy="490804"/>
            <a:chOff x="0" y="0"/>
            <a:chExt cx="6350000" cy="6350000"/>
          </a:xfrm>
        </p:grpSpPr>
        <p:sp>
          <p:nvSpPr>
            <p:cNvPr name="Freeform 4" id="4"/>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D7144"/>
            </a:solidFill>
          </p:spPr>
        </p:sp>
      </p:grpSp>
      <p:grpSp>
        <p:nvGrpSpPr>
          <p:cNvPr name="Group 5" id="5"/>
          <p:cNvGrpSpPr/>
          <p:nvPr/>
        </p:nvGrpSpPr>
        <p:grpSpPr>
          <a:xfrm rot="0">
            <a:off x="9144363" y="1397241"/>
            <a:ext cx="490804" cy="490804"/>
            <a:chOff x="0" y="0"/>
            <a:chExt cx="6350000" cy="6350000"/>
          </a:xfrm>
        </p:grpSpPr>
        <p:sp>
          <p:nvSpPr>
            <p:cNvPr name="Freeform 6" id="6"/>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7318"/>
            </a:solidFill>
          </p:spPr>
        </p:sp>
      </p:grpSp>
      <p:grpSp>
        <p:nvGrpSpPr>
          <p:cNvPr name="Group 7" id="7"/>
          <p:cNvGrpSpPr/>
          <p:nvPr/>
        </p:nvGrpSpPr>
        <p:grpSpPr>
          <a:xfrm rot="0">
            <a:off x="5753224" y="9258300"/>
            <a:ext cx="9511178" cy="214890"/>
            <a:chOff x="0" y="0"/>
            <a:chExt cx="25294954" cy="571500"/>
          </a:xfrm>
        </p:grpSpPr>
        <p:sp>
          <p:nvSpPr>
            <p:cNvPr name="Freeform 8" id="8"/>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grpSp>
        <p:nvGrpSpPr>
          <p:cNvPr name="Group 9" id="9"/>
          <p:cNvGrpSpPr/>
          <p:nvPr/>
        </p:nvGrpSpPr>
        <p:grpSpPr>
          <a:xfrm rot="0">
            <a:off x="9152202" y="3243702"/>
            <a:ext cx="417600" cy="417600"/>
            <a:chOff x="0" y="0"/>
            <a:chExt cx="1913890" cy="1913890"/>
          </a:xfrm>
        </p:grpSpPr>
        <p:sp>
          <p:nvSpPr>
            <p:cNvPr name="Freeform 10" id="10"/>
            <p:cNvSpPr/>
            <p:nvPr/>
          </p:nvSpPr>
          <p:spPr>
            <a:xfrm>
              <a:off x="0" y="0"/>
              <a:ext cx="1913890" cy="1913890"/>
            </a:xfrm>
            <a:custGeom>
              <a:avLst/>
              <a:gdLst/>
              <a:ahLst/>
              <a:cxnLst/>
              <a:rect r="r" b="b" t="t" l="l"/>
              <a:pathLst>
                <a:path h="1913890" w="1913890">
                  <a:moveTo>
                    <a:pt x="0" y="0"/>
                  </a:moveTo>
                  <a:lnTo>
                    <a:pt x="1913890" y="0"/>
                  </a:lnTo>
                  <a:lnTo>
                    <a:pt x="1913890" y="1913890"/>
                  </a:lnTo>
                  <a:lnTo>
                    <a:pt x="0" y="1913890"/>
                  </a:lnTo>
                  <a:close/>
                </a:path>
              </a:pathLst>
            </a:custGeom>
            <a:solidFill>
              <a:srgbClr val="1D7144"/>
            </a:solidFill>
          </p:spPr>
        </p:sp>
      </p:grpSp>
      <p:grpSp>
        <p:nvGrpSpPr>
          <p:cNvPr name="Group 11" id="11"/>
          <p:cNvGrpSpPr>
            <a:grpSpLocks noChangeAspect="true"/>
          </p:cNvGrpSpPr>
          <p:nvPr/>
        </p:nvGrpSpPr>
        <p:grpSpPr>
          <a:xfrm rot="0">
            <a:off x="9144000" y="5008559"/>
            <a:ext cx="482217" cy="417600"/>
            <a:chOff x="0" y="0"/>
            <a:chExt cx="6350000" cy="5499100"/>
          </a:xfrm>
        </p:grpSpPr>
        <p:sp>
          <p:nvSpPr>
            <p:cNvPr name="Freeform 12" id="12"/>
            <p:cNvSpPr/>
            <p:nvPr/>
          </p:nvSpPr>
          <p:spPr>
            <a:xfrm>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005CE6"/>
            </a:solidFill>
          </p:spPr>
        </p:sp>
      </p:grpSp>
      <p:grpSp>
        <p:nvGrpSpPr>
          <p:cNvPr name="Group 13" id="13"/>
          <p:cNvGrpSpPr/>
          <p:nvPr/>
        </p:nvGrpSpPr>
        <p:grpSpPr>
          <a:xfrm rot="0">
            <a:off x="9152202" y="6878658"/>
            <a:ext cx="482965" cy="418293"/>
            <a:chOff x="0" y="0"/>
            <a:chExt cx="6202680" cy="5372100"/>
          </a:xfrm>
        </p:grpSpPr>
        <p:sp>
          <p:nvSpPr>
            <p:cNvPr name="Freeform 14" id="14"/>
            <p:cNvSpPr/>
            <p:nvPr/>
          </p:nvSpPr>
          <p:spPr>
            <a:xfrm>
              <a:off x="0" y="0"/>
              <a:ext cx="6202680" cy="5372100"/>
            </a:xfrm>
            <a:custGeom>
              <a:avLst/>
              <a:gdLst/>
              <a:ahLst/>
              <a:cxnLst/>
              <a:rect r="r" b="b" t="t" l="l"/>
              <a:pathLst>
                <a:path h="5372100" w="6202680">
                  <a:moveTo>
                    <a:pt x="4652010" y="0"/>
                  </a:moveTo>
                  <a:lnTo>
                    <a:pt x="1550670" y="0"/>
                  </a:lnTo>
                  <a:lnTo>
                    <a:pt x="0" y="2686050"/>
                  </a:lnTo>
                  <a:lnTo>
                    <a:pt x="1550670" y="5372100"/>
                  </a:lnTo>
                  <a:lnTo>
                    <a:pt x="4652010" y="5372100"/>
                  </a:lnTo>
                  <a:lnTo>
                    <a:pt x="6202680" y="2686050"/>
                  </a:lnTo>
                  <a:lnTo>
                    <a:pt x="4652010" y="0"/>
                  </a:lnTo>
                  <a:close/>
                </a:path>
              </a:pathLst>
            </a:custGeom>
            <a:solidFill>
              <a:srgbClr val="D610D4"/>
            </a:solidFill>
          </p:spPr>
        </p:sp>
      </p:grpSp>
      <p:sp>
        <p:nvSpPr>
          <p:cNvPr name="TextBox 15" id="15"/>
          <p:cNvSpPr txBox="true"/>
          <p:nvPr/>
        </p:nvSpPr>
        <p:spPr>
          <a:xfrm rot="0">
            <a:off x="1712025" y="3380022"/>
            <a:ext cx="5646620" cy="1913677"/>
          </a:xfrm>
          <a:prstGeom prst="rect">
            <a:avLst/>
          </a:prstGeom>
        </p:spPr>
        <p:txBody>
          <a:bodyPr anchor="t" rtlCol="false" tIns="0" lIns="0" bIns="0" rIns="0">
            <a:spAutoFit/>
          </a:bodyPr>
          <a:lstStyle/>
          <a:p>
            <a:pPr algn="r">
              <a:lnSpc>
                <a:spcPts val="7679"/>
              </a:lnSpc>
            </a:pPr>
            <a:r>
              <a:rPr lang="en-US" sz="6399">
                <a:solidFill>
                  <a:srgbClr val="000000"/>
                </a:solidFill>
                <a:latin typeface="Poppins Medium"/>
              </a:rPr>
              <a:t>Research Timeline</a:t>
            </a:r>
          </a:p>
        </p:txBody>
      </p:sp>
      <p:grpSp>
        <p:nvGrpSpPr>
          <p:cNvPr name="Group 16" id="16"/>
          <p:cNvGrpSpPr/>
          <p:nvPr/>
        </p:nvGrpSpPr>
        <p:grpSpPr>
          <a:xfrm rot="0">
            <a:off x="9989763" y="1486637"/>
            <a:ext cx="6983887" cy="1040365"/>
            <a:chOff x="0" y="0"/>
            <a:chExt cx="9311849" cy="1387153"/>
          </a:xfrm>
        </p:grpSpPr>
        <p:sp>
          <p:nvSpPr>
            <p:cNvPr name="TextBox 17" id="17"/>
            <p:cNvSpPr txBox="true"/>
            <p:nvPr/>
          </p:nvSpPr>
          <p:spPr>
            <a:xfrm rot="0">
              <a:off x="0" y="0"/>
              <a:ext cx="9311849"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PHASE 1</a:t>
              </a:r>
            </a:p>
          </p:txBody>
        </p:sp>
        <p:sp>
          <p:nvSpPr>
            <p:cNvPr name="TextBox 18" id="18"/>
            <p:cNvSpPr txBox="true"/>
            <p:nvPr/>
          </p:nvSpPr>
          <p:spPr>
            <a:xfrm rot="0">
              <a:off x="0" y="506636"/>
              <a:ext cx="9311849" cy="880517"/>
            </a:xfrm>
            <a:prstGeom prst="rect">
              <a:avLst/>
            </a:prstGeom>
          </p:spPr>
          <p:txBody>
            <a:bodyPr anchor="t" rtlCol="false" tIns="0" lIns="0" bIns="0" rIns="0">
              <a:spAutoFit/>
            </a:bodyPr>
            <a:lstStyle/>
            <a:p>
              <a:pPr>
                <a:lnSpc>
                  <a:spcPts val="2729"/>
                </a:lnSpc>
              </a:pPr>
              <a:r>
                <a:rPr lang="en-US" sz="2100" spc="21">
                  <a:solidFill>
                    <a:srgbClr val="000000"/>
                  </a:solidFill>
                  <a:latin typeface="HK Grotesk Light"/>
                </a:rPr>
                <a:t>Presentations are communication tools that can be used </a:t>
              </a:r>
            </a:p>
            <a:p>
              <a:pPr>
                <a:lnSpc>
                  <a:spcPts val="2730"/>
                </a:lnSpc>
              </a:pPr>
              <a:r>
                <a:rPr lang="en-US" sz="2100" spc="21">
                  <a:solidFill>
                    <a:srgbClr val="000000"/>
                  </a:solidFill>
                  <a:latin typeface="HK Grotesk Light"/>
                </a:rPr>
                <a:t>as demo</a:t>
              </a:r>
              <a:r>
                <a:rPr lang="en-US" sz="2100" spc="21">
                  <a:solidFill>
                    <a:srgbClr val="000000"/>
                  </a:solidFill>
                  <a:latin typeface="HK Grotesk Light"/>
                </a:rPr>
                <a:t>nstrations, lectures, speeches, reports, and more. </a:t>
              </a:r>
            </a:p>
          </p:txBody>
        </p:sp>
      </p:grpSp>
      <p:grpSp>
        <p:nvGrpSpPr>
          <p:cNvPr name="Group 19" id="19"/>
          <p:cNvGrpSpPr/>
          <p:nvPr/>
        </p:nvGrpSpPr>
        <p:grpSpPr>
          <a:xfrm rot="0">
            <a:off x="9989763" y="3296496"/>
            <a:ext cx="6983887" cy="1040365"/>
            <a:chOff x="0" y="0"/>
            <a:chExt cx="9311849" cy="1387153"/>
          </a:xfrm>
        </p:grpSpPr>
        <p:sp>
          <p:nvSpPr>
            <p:cNvPr name="TextBox 20" id="20"/>
            <p:cNvSpPr txBox="true"/>
            <p:nvPr/>
          </p:nvSpPr>
          <p:spPr>
            <a:xfrm rot="0">
              <a:off x="0" y="0"/>
              <a:ext cx="9311849"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PHASE 2</a:t>
              </a:r>
            </a:p>
          </p:txBody>
        </p:sp>
        <p:sp>
          <p:nvSpPr>
            <p:cNvPr name="TextBox 21" id="21"/>
            <p:cNvSpPr txBox="true"/>
            <p:nvPr/>
          </p:nvSpPr>
          <p:spPr>
            <a:xfrm rot="0">
              <a:off x="0" y="506636"/>
              <a:ext cx="9311849" cy="880517"/>
            </a:xfrm>
            <a:prstGeom prst="rect">
              <a:avLst/>
            </a:prstGeom>
          </p:spPr>
          <p:txBody>
            <a:bodyPr anchor="t" rtlCol="false" tIns="0" lIns="0" bIns="0" rIns="0">
              <a:spAutoFit/>
            </a:bodyPr>
            <a:lstStyle/>
            <a:p>
              <a:pPr>
                <a:lnSpc>
                  <a:spcPts val="2729"/>
                </a:lnSpc>
              </a:pPr>
              <a:r>
                <a:rPr lang="en-US" sz="2100" spc="21">
                  <a:solidFill>
                    <a:srgbClr val="000000"/>
                  </a:solidFill>
                  <a:latin typeface="HK Grotesk Light"/>
                </a:rPr>
                <a:t>Presentations are communication tools that can be used </a:t>
              </a:r>
            </a:p>
            <a:p>
              <a:pPr>
                <a:lnSpc>
                  <a:spcPts val="2730"/>
                </a:lnSpc>
              </a:pPr>
              <a:r>
                <a:rPr lang="en-US" sz="2100" spc="21">
                  <a:solidFill>
                    <a:srgbClr val="000000"/>
                  </a:solidFill>
                  <a:latin typeface="HK Grotesk Light"/>
                </a:rPr>
                <a:t>as demo</a:t>
              </a:r>
              <a:r>
                <a:rPr lang="en-US" sz="2100" spc="21">
                  <a:solidFill>
                    <a:srgbClr val="000000"/>
                  </a:solidFill>
                  <a:latin typeface="HK Grotesk Light"/>
                </a:rPr>
                <a:t>nstrations, lectures, speeches, reports, and more. </a:t>
              </a:r>
            </a:p>
          </p:txBody>
        </p:sp>
      </p:grpSp>
      <p:grpSp>
        <p:nvGrpSpPr>
          <p:cNvPr name="Group 22" id="22"/>
          <p:cNvGrpSpPr/>
          <p:nvPr/>
        </p:nvGrpSpPr>
        <p:grpSpPr>
          <a:xfrm rot="0">
            <a:off x="9989763" y="5114147"/>
            <a:ext cx="6983887" cy="1040365"/>
            <a:chOff x="0" y="0"/>
            <a:chExt cx="9311849" cy="1387153"/>
          </a:xfrm>
        </p:grpSpPr>
        <p:sp>
          <p:nvSpPr>
            <p:cNvPr name="TextBox 23" id="23"/>
            <p:cNvSpPr txBox="true"/>
            <p:nvPr/>
          </p:nvSpPr>
          <p:spPr>
            <a:xfrm rot="0">
              <a:off x="0" y="0"/>
              <a:ext cx="9311849"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PHASE 3</a:t>
              </a:r>
            </a:p>
          </p:txBody>
        </p:sp>
        <p:sp>
          <p:nvSpPr>
            <p:cNvPr name="TextBox 24" id="24"/>
            <p:cNvSpPr txBox="true"/>
            <p:nvPr/>
          </p:nvSpPr>
          <p:spPr>
            <a:xfrm rot="0">
              <a:off x="0" y="506636"/>
              <a:ext cx="9311849" cy="880517"/>
            </a:xfrm>
            <a:prstGeom prst="rect">
              <a:avLst/>
            </a:prstGeom>
          </p:spPr>
          <p:txBody>
            <a:bodyPr anchor="t" rtlCol="false" tIns="0" lIns="0" bIns="0" rIns="0">
              <a:spAutoFit/>
            </a:bodyPr>
            <a:lstStyle/>
            <a:p>
              <a:pPr>
                <a:lnSpc>
                  <a:spcPts val="2729"/>
                </a:lnSpc>
              </a:pPr>
              <a:r>
                <a:rPr lang="en-US" sz="2100" spc="21">
                  <a:solidFill>
                    <a:srgbClr val="000000"/>
                  </a:solidFill>
                  <a:latin typeface="HK Grotesk Light"/>
                </a:rPr>
                <a:t>Presentations are communication tools that can be used </a:t>
              </a:r>
            </a:p>
            <a:p>
              <a:pPr>
                <a:lnSpc>
                  <a:spcPts val="2730"/>
                </a:lnSpc>
              </a:pPr>
              <a:r>
                <a:rPr lang="en-US" sz="2100" spc="21">
                  <a:solidFill>
                    <a:srgbClr val="000000"/>
                  </a:solidFill>
                  <a:latin typeface="HK Grotesk Light"/>
                </a:rPr>
                <a:t>as demo</a:t>
              </a:r>
              <a:r>
                <a:rPr lang="en-US" sz="2100" spc="21">
                  <a:solidFill>
                    <a:srgbClr val="000000"/>
                  </a:solidFill>
                  <a:latin typeface="HK Grotesk Light"/>
                </a:rPr>
                <a:t>nstrations, lectures, speeches, reports, and more. </a:t>
              </a:r>
            </a:p>
          </p:txBody>
        </p:sp>
      </p:grpSp>
      <p:grpSp>
        <p:nvGrpSpPr>
          <p:cNvPr name="Group 25" id="25"/>
          <p:cNvGrpSpPr/>
          <p:nvPr/>
        </p:nvGrpSpPr>
        <p:grpSpPr>
          <a:xfrm rot="0">
            <a:off x="9989763" y="6931798"/>
            <a:ext cx="6983887" cy="1040365"/>
            <a:chOff x="0" y="0"/>
            <a:chExt cx="9311849" cy="1387153"/>
          </a:xfrm>
        </p:grpSpPr>
        <p:sp>
          <p:nvSpPr>
            <p:cNvPr name="TextBox 26" id="26"/>
            <p:cNvSpPr txBox="true"/>
            <p:nvPr/>
          </p:nvSpPr>
          <p:spPr>
            <a:xfrm rot="0">
              <a:off x="0" y="0"/>
              <a:ext cx="9311849"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PHASE 4</a:t>
              </a:r>
            </a:p>
          </p:txBody>
        </p:sp>
        <p:sp>
          <p:nvSpPr>
            <p:cNvPr name="TextBox 27" id="27"/>
            <p:cNvSpPr txBox="true"/>
            <p:nvPr/>
          </p:nvSpPr>
          <p:spPr>
            <a:xfrm rot="0">
              <a:off x="0" y="506636"/>
              <a:ext cx="9311849" cy="880517"/>
            </a:xfrm>
            <a:prstGeom prst="rect">
              <a:avLst/>
            </a:prstGeom>
          </p:spPr>
          <p:txBody>
            <a:bodyPr anchor="t" rtlCol="false" tIns="0" lIns="0" bIns="0" rIns="0">
              <a:spAutoFit/>
            </a:bodyPr>
            <a:lstStyle/>
            <a:p>
              <a:pPr>
                <a:lnSpc>
                  <a:spcPts val="2729"/>
                </a:lnSpc>
              </a:pPr>
              <a:r>
                <a:rPr lang="en-US" sz="2100" spc="21">
                  <a:solidFill>
                    <a:srgbClr val="000000"/>
                  </a:solidFill>
                  <a:latin typeface="HK Grotesk Light"/>
                </a:rPr>
                <a:t>Presentations are communication tools that can be used </a:t>
              </a:r>
            </a:p>
            <a:p>
              <a:pPr>
                <a:lnSpc>
                  <a:spcPts val="2730"/>
                </a:lnSpc>
              </a:pPr>
              <a:r>
                <a:rPr lang="en-US" sz="2100" spc="21">
                  <a:solidFill>
                    <a:srgbClr val="000000"/>
                  </a:solidFill>
                  <a:latin typeface="HK Grotesk Light"/>
                </a:rPr>
                <a:t>as demo</a:t>
              </a:r>
              <a:r>
                <a:rPr lang="en-US" sz="2100" spc="21">
                  <a:solidFill>
                    <a:srgbClr val="000000"/>
                  </a:solidFill>
                  <a:latin typeface="HK Grotesk Light"/>
                </a:rPr>
                <a:t>nstrations, lectures, speeches, reports, and more. </a:t>
              </a:r>
            </a:p>
          </p:txBody>
        </p:sp>
      </p:grpSp>
      <p:sp>
        <p:nvSpPr>
          <p:cNvPr name="TextBox 28" id="28"/>
          <p:cNvSpPr txBox="true"/>
          <p:nvPr/>
        </p:nvSpPr>
        <p:spPr>
          <a:xfrm rot="0">
            <a:off x="15374896" y="925830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29" id="29"/>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6371568" y="3671997"/>
            <a:ext cx="292794" cy="201986"/>
            <a:chOff x="0" y="0"/>
            <a:chExt cx="622246" cy="429260"/>
          </a:xfrm>
        </p:grpSpPr>
        <p:sp>
          <p:nvSpPr>
            <p:cNvPr name="Freeform 3" id="3"/>
            <p:cNvSpPr/>
            <p:nvPr/>
          </p:nvSpPr>
          <p:spPr>
            <a:xfrm>
              <a:off x="0" y="-5080"/>
              <a:ext cx="622246" cy="434340"/>
            </a:xfrm>
            <a:custGeom>
              <a:avLst/>
              <a:gdLst/>
              <a:ahLst/>
              <a:cxnLst/>
              <a:rect r="r" b="b" t="t" l="l"/>
              <a:pathLst>
                <a:path h="434340" w="622246">
                  <a:moveTo>
                    <a:pt x="604466" y="187960"/>
                  </a:moveTo>
                  <a:lnTo>
                    <a:pt x="342846" y="11430"/>
                  </a:lnTo>
                  <a:cubicBezTo>
                    <a:pt x="325066" y="0"/>
                    <a:pt x="302206" y="3810"/>
                    <a:pt x="289506" y="21590"/>
                  </a:cubicBezTo>
                  <a:cubicBezTo>
                    <a:pt x="278076" y="39370"/>
                    <a:pt x="281886" y="62230"/>
                    <a:pt x="299666" y="74930"/>
                  </a:cubicBezTo>
                  <a:lnTo>
                    <a:pt x="458416" y="181610"/>
                  </a:lnTo>
                  <a:lnTo>
                    <a:pt x="0" y="181610"/>
                  </a:lnTo>
                  <a:lnTo>
                    <a:pt x="0" y="257810"/>
                  </a:lnTo>
                  <a:lnTo>
                    <a:pt x="458416" y="257810"/>
                  </a:lnTo>
                  <a:lnTo>
                    <a:pt x="299666" y="364490"/>
                  </a:lnTo>
                  <a:cubicBezTo>
                    <a:pt x="281886" y="375920"/>
                    <a:pt x="278076" y="400050"/>
                    <a:pt x="289506" y="417830"/>
                  </a:cubicBezTo>
                  <a:cubicBezTo>
                    <a:pt x="297126" y="429260"/>
                    <a:pt x="308556" y="434340"/>
                    <a:pt x="321256" y="434340"/>
                  </a:cubicBezTo>
                  <a:cubicBezTo>
                    <a:pt x="328876" y="434340"/>
                    <a:pt x="336496" y="431800"/>
                    <a:pt x="342846" y="427990"/>
                  </a:cubicBezTo>
                  <a:lnTo>
                    <a:pt x="605736" y="251460"/>
                  </a:lnTo>
                  <a:cubicBezTo>
                    <a:pt x="615896" y="243840"/>
                    <a:pt x="622246" y="232410"/>
                    <a:pt x="622246" y="219710"/>
                  </a:cubicBezTo>
                  <a:cubicBezTo>
                    <a:pt x="622246" y="207010"/>
                    <a:pt x="615896" y="195580"/>
                    <a:pt x="604466" y="187960"/>
                  </a:cubicBezTo>
                  <a:close/>
                </a:path>
              </a:pathLst>
            </a:custGeom>
            <a:solidFill>
              <a:srgbClr val="000000"/>
            </a:solidFill>
          </p:spPr>
        </p:sp>
      </p:grpSp>
      <p:grpSp>
        <p:nvGrpSpPr>
          <p:cNvPr name="Group 4" id="4"/>
          <p:cNvGrpSpPr/>
          <p:nvPr/>
        </p:nvGrpSpPr>
        <p:grpSpPr>
          <a:xfrm rot="0">
            <a:off x="11623637" y="3671997"/>
            <a:ext cx="292794" cy="201986"/>
            <a:chOff x="0" y="0"/>
            <a:chExt cx="622246" cy="429260"/>
          </a:xfrm>
        </p:grpSpPr>
        <p:sp>
          <p:nvSpPr>
            <p:cNvPr name="Freeform 5" id="5"/>
            <p:cNvSpPr/>
            <p:nvPr/>
          </p:nvSpPr>
          <p:spPr>
            <a:xfrm>
              <a:off x="0" y="-5080"/>
              <a:ext cx="622246" cy="434340"/>
            </a:xfrm>
            <a:custGeom>
              <a:avLst/>
              <a:gdLst/>
              <a:ahLst/>
              <a:cxnLst/>
              <a:rect r="r" b="b" t="t" l="l"/>
              <a:pathLst>
                <a:path h="434340" w="622246">
                  <a:moveTo>
                    <a:pt x="604466" y="187960"/>
                  </a:moveTo>
                  <a:lnTo>
                    <a:pt x="342846" y="11430"/>
                  </a:lnTo>
                  <a:cubicBezTo>
                    <a:pt x="325066" y="0"/>
                    <a:pt x="302206" y="3810"/>
                    <a:pt x="289506" y="21590"/>
                  </a:cubicBezTo>
                  <a:cubicBezTo>
                    <a:pt x="278076" y="39370"/>
                    <a:pt x="281886" y="62230"/>
                    <a:pt x="299666" y="74930"/>
                  </a:cubicBezTo>
                  <a:lnTo>
                    <a:pt x="458416" y="181610"/>
                  </a:lnTo>
                  <a:lnTo>
                    <a:pt x="0" y="181610"/>
                  </a:lnTo>
                  <a:lnTo>
                    <a:pt x="0" y="257810"/>
                  </a:lnTo>
                  <a:lnTo>
                    <a:pt x="458416" y="257810"/>
                  </a:lnTo>
                  <a:lnTo>
                    <a:pt x="299666" y="364490"/>
                  </a:lnTo>
                  <a:cubicBezTo>
                    <a:pt x="281886" y="375920"/>
                    <a:pt x="278076" y="400050"/>
                    <a:pt x="289506" y="417830"/>
                  </a:cubicBezTo>
                  <a:cubicBezTo>
                    <a:pt x="297126" y="429260"/>
                    <a:pt x="308556" y="434340"/>
                    <a:pt x="321256" y="434340"/>
                  </a:cubicBezTo>
                  <a:cubicBezTo>
                    <a:pt x="328876" y="434340"/>
                    <a:pt x="336496" y="431800"/>
                    <a:pt x="342846" y="427990"/>
                  </a:cubicBezTo>
                  <a:lnTo>
                    <a:pt x="605736" y="251460"/>
                  </a:lnTo>
                  <a:cubicBezTo>
                    <a:pt x="615896" y="243840"/>
                    <a:pt x="622246" y="232410"/>
                    <a:pt x="622246" y="219710"/>
                  </a:cubicBezTo>
                  <a:cubicBezTo>
                    <a:pt x="622246" y="207010"/>
                    <a:pt x="615896" y="195580"/>
                    <a:pt x="604466" y="187960"/>
                  </a:cubicBezTo>
                  <a:close/>
                </a:path>
              </a:pathLst>
            </a:custGeom>
            <a:solidFill>
              <a:srgbClr val="000000"/>
            </a:solidFill>
          </p:spPr>
        </p:sp>
      </p:grpSp>
      <p:grpSp>
        <p:nvGrpSpPr>
          <p:cNvPr name="Group 6" id="6"/>
          <p:cNvGrpSpPr/>
          <p:nvPr/>
        </p:nvGrpSpPr>
        <p:grpSpPr>
          <a:xfrm rot="0">
            <a:off x="2841132" y="1154951"/>
            <a:ext cx="12605737" cy="1499805"/>
            <a:chOff x="0" y="0"/>
            <a:chExt cx="16807649" cy="1999740"/>
          </a:xfrm>
        </p:grpSpPr>
        <p:sp>
          <p:nvSpPr>
            <p:cNvPr name="TextBox 7" id="7"/>
            <p:cNvSpPr txBox="true"/>
            <p:nvPr/>
          </p:nvSpPr>
          <p:spPr>
            <a:xfrm rot="0">
              <a:off x="0" y="0"/>
              <a:ext cx="16807649" cy="1275784"/>
            </a:xfrm>
            <a:prstGeom prst="rect">
              <a:avLst/>
            </a:prstGeom>
          </p:spPr>
          <p:txBody>
            <a:bodyPr anchor="t" rtlCol="false" tIns="0" lIns="0" bIns="0" rIns="0">
              <a:spAutoFit/>
            </a:bodyPr>
            <a:lstStyle/>
            <a:p>
              <a:pPr algn="ctr" marL="0" indent="0" lvl="0">
                <a:lnSpc>
                  <a:spcPts val="7679"/>
                </a:lnSpc>
                <a:spcBef>
                  <a:spcPct val="0"/>
                </a:spcBef>
              </a:pPr>
              <a:r>
                <a:rPr lang="en-US" sz="6399" u="none">
                  <a:solidFill>
                    <a:srgbClr val="000000"/>
                  </a:solidFill>
                  <a:latin typeface="Poppins Medium"/>
                </a:rPr>
                <a:t>Data Collection Methods</a:t>
              </a:r>
            </a:p>
          </p:txBody>
        </p:sp>
        <p:sp>
          <p:nvSpPr>
            <p:cNvPr name="TextBox 8" id="8"/>
            <p:cNvSpPr txBox="true"/>
            <p:nvPr/>
          </p:nvSpPr>
          <p:spPr>
            <a:xfrm rot="0">
              <a:off x="3855105" y="1583723"/>
              <a:ext cx="9097438" cy="416017"/>
            </a:xfrm>
            <a:prstGeom prst="rect">
              <a:avLst/>
            </a:prstGeom>
          </p:spPr>
          <p:txBody>
            <a:bodyPr anchor="t" rtlCol="false" tIns="0" lIns="0" bIns="0" rIns="0">
              <a:spAutoFit/>
            </a:bodyPr>
            <a:lstStyle/>
            <a:p>
              <a:pPr algn="ctr">
                <a:lnSpc>
                  <a:spcPts val="2520"/>
                </a:lnSpc>
              </a:pPr>
              <a:r>
                <a:rPr lang="en-US" sz="2100" spc="52">
                  <a:solidFill>
                    <a:srgbClr val="000000"/>
                  </a:solidFill>
                  <a:latin typeface="Poppins Medium"/>
                </a:rPr>
                <a:t>STEPS AND ACTION ITEMS</a:t>
              </a:r>
            </a:p>
          </p:txBody>
        </p:sp>
      </p:grpSp>
      <p:grpSp>
        <p:nvGrpSpPr>
          <p:cNvPr name="Group 9" id="9"/>
          <p:cNvGrpSpPr/>
          <p:nvPr/>
        </p:nvGrpSpPr>
        <p:grpSpPr>
          <a:xfrm rot="0">
            <a:off x="2117064" y="3383666"/>
            <a:ext cx="3549734" cy="4800574"/>
            <a:chOff x="0" y="0"/>
            <a:chExt cx="4732978" cy="6400766"/>
          </a:xfrm>
        </p:grpSpPr>
        <p:grpSp>
          <p:nvGrpSpPr>
            <p:cNvPr name="Group 10" id="10"/>
            <p:cNvGrpSpPr/>
            <p:nvPr/>
          </p:nvGrpSpPr>
          <p:grpSpPr>
            <a:xfrm rot="0">
              <a:off x="0" y="0"/>
              <a:ext cx="4732978" cy="1055126"/>
              <a:chOff x="0" y="0"/>
              <a:chExt cx="1478175" cy="329531"/>
            </a:xfrm>
          </p:grpSpPr>
          <p:sp>
            <p:nvSpPr>
              <p:cNvPr name="Freeform 11" id="11"/>
              <p:cNvSpPr/>
              <p:nvPr/>
            </p:nvSpPr>
            <p:spPr>
              <a:xfrm>
                <a:off x="0" y="0"/>
                <a:ext cx="1478175" cy="329531"/>
              </a:xfrm>
              <a:custGeom>
                <a:avLst/>
                <a:gdLst/>
                <a:ahLst/>
                <a:cxnLst/>
                <a:rect r="r" b="b" t="t" l="l"/>
                <a:pathLst>
                  <a:path h="329531" w="1478175">
                    <a:moveTo>
                      <a:pt x="0" y="0"/>
                    </a:moveTo>
                    <a:lnTo>
                      <a:pt x="1478175" y="0"/>
                    </a:lnTo>
                    <a:lnTo>
                      <a:pt x="1478175" y="329531"/>
                    </a:lnTo>
                    <a:lnTo>
                      <a:pt x="0" y="329531"/>
                    </a:lnTo>
                    <a:close/>
                  </a:path>
                </a:pathLst>
              </a:custGeom>
              <a:solidFill>
                <a:srgbClr val="005CE6"/>
              </a:solidFill>
            </p:spPr>
          </p:sp>
        </p:grpSp>
        <p:sp>
          <p:nvSpPr>
            <p:cNvPr name="TextBox 12" id="12"/>
            <p:cNvSpPr txBox="true"/>
            <p:nvPr/>
          </p:nvSpPr>
          <p:spPr>
            <a:xfrm rot="0">
              <a:off x="0" y="1526489"/>
              <a:ext cx="4732978" cy="4874277"/>
            </a:xfrm>
            <a:prstGeom prst="rect">
              <a:avLst/>
            </a:prstGeom>
          </p:spPr>
          <p:txBody>
            <a:bodyPr anchor="t" rtlCol="false" tIns="0" lIns="0" bIns="0" rIns="0">
              <a:spAutoFit/>
            </a:bodyPr>
            <a:lstStyle/>
            <a:p>
              <a:pPr>
                <a:lnSpc>
                  <a:spcPts val="2729"/>
                </a:lnSpc>
              </a:pPr>
              <a:r>
                <a:rPr lang="en-US" sz="2100" spc="21">
                  <a:solidFill>
                    <a:srgbClr val="000000"/>
                  </a:solidFill>
                  <a:latin typeface="HK Grotesk Light"/>
                </a:rPr>
                <a:t>Presentations are communication tools that can be used as demo</a:t>
              </a:r>
              <a:r>
                <a:rPr lang="en-US" sz="2100" spc="21">
                  <a:solidFill>
                    <a:srgbClr val="000000"/>
                  </a:solidFill>
                  <a:latin typeface="HK Grotesk Light"/>
                </a:rPr>
                <a:t>nstrations, lectures, speeches, reports, and more.</a:t>
              </a:r>
            </a:p>
            <a:p>
              <a:pPr>
                <a:lnSpc>
                  <a:spcPts val="2729"/>
                </a:lnSpc>
              </a:pPr>
            </a:p>
            <a:p>
              <a:pPr>
                <a:lnSpc>
                  <a:spcPts val="2730"/>
                </a:lnSpc>
              </a:pPr>
              <a:r>
                <a:rPr lang="en-US" sz="2099" spc="20">
                  <a:solidFill>
                    <a:srgbClr val="000000"/>
                  </a:solidFill>
                  <a:latin typeface="HK Grotesk Light"/>
                </a:rPr>
                <a:t>It is mostly presented before an audience. It serves a variety of purposes, making presentations powerful tools for convincing and teaching.</a:t>
              </a:r>
            </a:p>
          </p:txBody>
        </p:sp>
        <p:sp>
          <p:nvSpPr>
            <p:cNvPr name="TextBox 13" id="13"/>
            <p:cNvSpPr txBox="true"/>
            <p:nvPr/>
          </p:nvSpPr>
          <p:spPr>
            <a:xfrm rot="0">
              <a:off x="377327" y="331047"/>
              <a:ext cx="3978324" cy="416017"/>
            </a:xfrm>
            <a:prstGeom prst="rect">
              <a:avLst/>
            </a:prstGeom>
          </p:spPr>
          <p:txBody>
            <a:bodyPr anchor="t" rtlCol="false" tIns="0" lIns="0" bIns="0" rIns="0">
              <a:spAutoFit/>
            </a:bodyPr>
            <a:lstStyle/>
            <a:p>
              <a:pPr algn="ctr">
                <a:lnSpc>
                  <a:spcPts val="2520"/>
                </a:lnSpc>
              </a:pPr>
              <a:r>
                <a:rPr lang="en-US" sz="2100" spc="52">
                  <a:solidFill>
                    <a:srgbClr val="FFFFFF"/>
                  </a:solidFill>
                  <a:latin typeface="Poppins Medium"/>
                </a:rPr>
                <a:t>STEP 1</a:t>
              </a:r>
            </a:p>
          </p:txBody>
        </p:sp>
      </p:grpSp>
      <p:grpSp>
        <p:nvGrpSpPr>
          <p:cNvPr name="Group 14" id="14"/>
          <p:cNvGrpSpPr/>
          <p:nvPr/>
        </p:nvGrpSpPr>
        <p:grpSpPr>
          <a:xfrm rot="0">
            <a:off x="7369133" y="3383666"/>
            <a:ext cx="3549734" cy="4800574"/>
            <a:chOff x="0" y="0"/>
            <a:chExt cx="4732978" cy="6400766"/>
          </a:xfrm>
        </p:grpSpPr>
        <p:grpSp>
          <p:nvGrpSpPr>
            <p:cNvPr name="Group 15" id="15"/>
            <p:cNvGrpSpPr/>
            <p:nvPr/>
          </p:nvGrpSpPr>
          <p:grpSpPr>
            <a:xfrm rot="0">
              <a:off x="0" y="0"/>
              <a:ext cx="4732978" cy="1055126"/>
              <a:chOff x="0" y="0"/>
              <a:chExt cx="1478175" cy="329531"/>
            </a:xfrm>
          </p:grpSpPr>
          <p:sp>
            <p:nvSpPr>
              <p:cNvPr name="Freeform 16" id="16"/>
              <p:cNvSpPr/>
              <p:nvPr/>
            </p:nvSpPr>
            <p:spPr>
              <a:xfrm>
                <a:off x="0" y="0"/>
                <a:ext cx="1478175" cy="329531"/>
              </a:xfrm>
              <a:custGeom>
                <a:avLst/>
                <a:gdLst/>
                <a:ahLst/>
                <a:cxnLst/>
                <a:rect r="r" b="b" t="t" l="l"/>
                <a:pathLst>
                  <a:path h="329531" w="1478175">
                    <a:moveTo>
                      <a:pt x="0" y="0"/>
                    </a:moveTo>
                    <a:lnTo>
                      <a:pt x="1478175" y="0"/>
                    </a:lnTo>
                    <a:lnTo>
                      <a:pt x="1478175" y="329531"/>
                    </a:lnTo>
                    <a:lnTo>
                      <a:pt x="0" y="329531"/>
                    </a:lnTo>
                    <a:close/>
                  </a:path>
                </a:pathLst>
              </a:custGeom>
              <a:solidFill>
                <a:srgbClr val="D610D4"/>
              </a:solidFill>
            </p:spPr>
          </p:sp>
        </p:grpSp>
        <p:sp>
          <p:nvSpPr>
            <p:cNvPr name="TextBox 17" id="17"/>
            <p:cNvSpPr txBox="true"/>
            <p:nvPr/>
          </p:nvSpPr>
          <p:spPr>
            <a:xfrm rot="0">
              <a:off x="0" y="1526489"/>
              <a:ext cx="4732978" cy="4874277"/>
            </a:xfrm>
            <a:prstGeom prst="rect">
              <a:avLst/>
            </a:prstGeom>
          </p:spPr>
          <p:txBody>
            <a:bodyPr anchor="t" rtlCol="false" tIns="0" lIns="0" bIns="0" rIns="0">
              <a:spAutoFit/>
            </a:bodyPr>
            <a:lstStyle/>
            <a:p>
              <a:pPr>
                <a:lnSpc>
                  <a:spcPts val="2729"/>
                </a:lnSpc>
              </a:pPr>
              <a:r>
                <a:rPr lang="en-US" sz="2100" spc="21">
                  <a:solidFill>
                    <a:srgbClr val="000000"/>
                  </a:solidFill>
                  <a:latin typeface="HK Grotesk Light"/>
                </a:rPr>
                <a:t>Presentations are communication tools that can be used as demo</a:t>
              </a:r>
              <a:r>
                <a:rPr lang="en-US" sz="2100" spc="21">
                  <a:solidFill>
                    <a:srgbClr val="000000"/>
                  </a:solidFill>
                  <a:latin typeface="HK Grotesk Light"/>
                </a:rPr>
                <a:t>nstrations, lectures, speeches, reports, and more.</a:t>
              </a:r>
            </a:p>
            <a:p>
              <a:pPr>
                <a:lnSpc>
                  <a:spcPts val="2729"/>
                </a:lnSpc>
              </a:pPr>
            </a:p>
            <a:p>
              <a:pPr>
                <a:lnSpc>
                  <a:spcPts val="2730"/>
                </a:lnSpc>
              </a:pPr>
              <a:r>
                <a:rPr lang="en-US" sz="2099" spc="20">
                  <a:solidFill>
                    <a:srgbClr val="000000"/>
                  </a:solidFill>
                  <a:latin typeface="HK Grotesk Light"/>
                </a:rPr>
                <a:t>It is mostly presented before an audience. It serves a variety of purposes, making presentations powerful tools for convincing and teaching.</a:t>
              </a:r>
            </a:p>
          </p:txBody>
        </p:sp>
        <p:sp>
          <p:nvSpPr>
            <p:cNvPr name="TextBox 18" id="18"/>
            <p:cNvSpPr txBox="true"/>
            <p:nvPr/>
          </p:nvSpPr>
          <p:spPr>
            <a:xfrm rot="0">
              <a:off x="263676" y="331047"/>
              <a:ext cx="4166853" cy="416017"/>
            </a:xfrm>
            <a:prstGeom prst="rect">
              <a:avLst/>
            </a:prstGeom>
          </p:spPr>
          <p:txBody>
            <a:bodyPr anchor="t" rtlCol="false" tIns="0" lIns="0" bIns="0" rIns="0">
              <a:spAutoFit/>
            </a:bodyPr>
            <a:lstStyle/>
            <a:p>
              <a:pPr algn="ctr">
                <a:lnSpc>
                  <a:spcPts val="2520"/>
                </a:lnSpc>
              </a:pPr>
              <a:r>
                <a:rPr lang="en-US" sz="2100" spc="52">
                  <a:solidFill>
                    <a:srgbClr val="FFFFFF"/>
                  </a:solidFill>
                  <a:latin typeface="Poppins Medium"/>
                </a:rPr>
                <a:t>STEP 2</a:t>
              </a:r>
            </a:p>
          </p:txBody>
        </p:sp>
      </p:grpSp>
      <p:grpSp>
        <p:nvGrpSpPr>
          <p:cNvPr name="Group 19" id="19"/>
          <p:cNvGrpSpPr/>
          <p:nvPr/>
        </p:nvGrpSpPr>
        <p:grpSpPr>
          <a:xfrm rot="0">
            <a:off x="12621202" y="3383666"/>
            <a:ext cx="3549734" cy="4800574"/>
            <a:chOff x="0" y="0"/>
            <a:chExt cx="4732978" cy="6400766"/>
          </a:xfrm>
        </p:grpSpPr>
        <p:grpSp>
          <p:nvGrpSpPr>
            <p:cNvPr name="Group 20" id="20"/>
            <p:cNvGrpSpPr/>
            <p:nvPr/>
          </p:nvGrpSpPr>
          <p:grpSpPr>
            <a:xfrm rot="0">
              <a:off x="0" y="0"/>
              <a:ext cx="4732978" cy="1055126"/>
              <a:chOff x="0" y="0"/>
              <a:chExt cx="1478175" cy="329531"/>
            </a:xfrm>
          </p:grpSpPr>
          <p:sp>
            <p:nvSpPr>
              <p:cNvPr name="Freeform 21" id="21"/>
              <p:cNvSpPr/>
              <p:nvPr/>
            </p:nvSpPr>
            <p:spPr>
              <a:xfrm>
                <a:off x="0" y="0"/>
                <a:ext cx="1478175" cy="329531"/>
              </a:xfrm>
              <a:custGeom>
                <a:avLst/>
                <a:gdLst/>
                <a:ahLst/>
                <a:cxnLst/>
                <a:rect r="r" b="b" t="t" l="l"/>
                <a:pathLst>
                  <a:path h="329531" w="1478175">
                    <a:moveTo>
                      <a:pt x="0" y="0"/>
                    </a:moveTo>
                    <a:lnTo>
                      <a:pt x="1478175" y="0"/>
                    </a:lnTo>
                    <a:lnTo>
                      <a:pt x="1478175" y="329531"/>
                    </a:lnTo>
                    <a:lnTo>
                      <a:pt x="0" y="329531"/>
                    </a:lnTo>
                    <a:close/>
                  </a:path>
                </a:pathLst>
              </a:custGeom>
              <a:solidFill>
                <a:srgbClr val="1D7144"/>
              </a:solidFill>
            </p:spPr>
          </p:sp>
        </p:grpSp>
        <p:sp>
          <p:nvSpPr>
            <p:cNvPr name="TextBox 22" id="22"/>
            <p:cNvSpPr txBox="true"/>
            <p:nvPr/>
          </p:nvSpPr>
          <p:spPr>
            <a:xfrm rot="0">
              <a:off x="0" y="1526489"/>
              <a:ext cx="4732978" cy="4874277"/>
            </a:xfrm>
            <a:prstGeom prst="rect">
              <a:avLst/>
            </a:prstGeom>
          </p:spPr>
          <p:txBody>
            <a:bodyPr anchor="t" rtlCol="false" tIns="0" lIns="0" bIns="0" rIns="0">
              <a:spAutoFit/>
            </a:bodyPr>
            <a:lstStyle/>
            <a:p>
              <a:pPr>
                <a:lnSpc>
                  <a:spcPts val="2729"/>
                </a:lnSpc>
              </a:pPr>
              <a:r>
                <a:rPr lang="en-US" sz="2100" spc="21">
                  <a:solidFill>
                    <a:srgbClr val="000000"/>
                  </a:solidFill>
                  <a:latin typeface="HK Grotesk Light"/>
                </a:rPr>
                <a:t>Presentations are communication tools that can be used as demo</a:t>
              </a:r>
              <a:r>
                <a:rPr lang="en-US" sz="2100" spc="21">
                  <a:solidFill>
                    <a:srgbClr val="000000"/>
                  </a:solidFill>
                  <a:latin typeface="HK Grotesk Light"/>
                </a:rPr>
                <a:t>nstrations, lectures, speeches, reports, and more.</a:t>
              </a:r>
            </a:p>
            <a:p>
              <a:pPr>
                <a:lnSpc>
                  <a:spcPts val="2729"/>
                </a:lnSpc>
              </a:pPr>
            </a:p>
            <a:p>
              <a:pPr>
                <a:lnSpc>
                  <a:spcPts val="2730"/>
                </a:lnSpc>
              </a:pPr>
              <a:r>
                <a:rPr lang="en-US" sz="2099" spc="20">
                  <a:solidFill>
                    <a:srgbClr val="000000"/>
                  </a:solidFill>
                  <a:latin typeface="HK Grotesk Light"/>
                </a:rPr>
                <a:t>It is mostly presented before an audience. It serves a variety of purposes, making presentations powerful tools for convincing and teaching.</a:t>
              </a:r>
            </a:p>
          </p:txBody>
        </p:sp>
        <p:sp>
          <p:nvSpPr>
            <p:cNvPr name="TextBox 23" id="23"/>
            <p:cNvSpPr txBox="true"/>
            <p:nvPr/>
          </p:nvSpPr>
          <p:spPr>
            <a:xfrm rot="0">
              <a:off x="364922" y="331047"/>
              <a:ext cx="4003134" cy="416017"/>
            </a:xfrm>
            <a:prstGeom prst="rect">
              <a:avLst/>
            </a:prstGeom>
          </p:spPr>
          <p:txBody>
            <a:bodyPr anchor="t" rtlCol="false" tIns="0" lIns="0" bIns="0" rIns="0">
              <a:spAutoFit/>
            </a:bodyPr>
            <a:lstStyle/>
            <a:p>
              <a:pPr algn="ctr">
                <a:lnSpc>
                  <a:spcPts val="2520"/>
                </a:lnSpc>
              </a:pPr>
              <a:r>
                <a:rPr lang="en-US" sz="2100" spc="52">
                  <a:solidFill>
                    <a:srgbClr val="FFFFFF"/>
                  </a:solidFill>
                  <a:latin typeface="Poppins Medium"/>
                </a:rPr>
                <a:t>STEP 3</a:t>
              </a:r>
            </a:p>
          </p:txBody>
        </p:sp>
      </p:grpSp>
      <p:grpSp>
        <p:nvGrpSpPr>
          <p:cNvPr name="Group 24" id="24"/>
          <p:cNvGrpSpPr/>
          <p:nvPr/>
        </p:nvGrpSpPr>
        <p:grpSpPr>
          <a:xfrm rot="0">
            <a:off x="5753224" y="9258300"/>
            <a:ext cx="9511178" cy="214890"/>
            <a:chOff x="0" y="0"/>
            <a:chExt cx="25294954" cy="571500"/>
          </a:xfrm>
        </p:grpSpPr>
        <p:sp>
          <p:nvSpPr>
            <p:cNvPr name="Freeform 25" id="25"/>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sp>
        <p:nvSpPr>
          <p:cNvPr name="TextBox 26" id="26"/>
          <p:cNvSpPr txBox="true"/>
          <p:nvPr/>
        </p:nvSpPr>
        <p:spPr>
          <a:xfrm rot="0">
            <a:off x="15374896" y="925830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27" id="27"/>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0" y="0"/>
            <a:ext cx="8453749" cy="10287000"/>
            <a:chOff x="0" y="0"/>
            <a:chExt cx="2859663" cy="3479800"/>
          </a:xfrm>
        </p:grpSpPr>
        <p:sp>
          <p:nvSpPr>
            <p:cNvPr name="Freeform 3" id="3"/>
            <p:cNvSpPr/>
            <p:nvPr/>
          </p:nvSpPr>
          <p:spPr>
            <a:xfrm>
              <a:off x="0" y="0"/>
              <a:ext cx="2859663" cy="3479800"/>
            </a:xfrm>
            <a:custGeom>
              <a:avLst/>
              <a:gdLst/>
              <a:ahLst/>
              <a:cxnLst/>
              <a:rect r="r" b="b" t="t" l="l"/>
              <a:pathLst>
                <a:path h="3479800" w="2859663">
                  <a:moveTo>
                    <a:pt x="0" y="0"/>
                  </a:moveTo>
                  <a:lnTo>
                    <a:pt x="2859663" y="0"/>
                  </a:lnTo>
                  <a:lnTo>
                    <a:pt x="2859663" y="3479800"/>
                  </a:lnTo>
                  <a:lnTo>
                    <a:pt x="0" y="3479800"/>
                  </a:lnTo>
                  <a:close/>
                </a:path>
              </a:pathLst>
            </a:custGeom>
            <a:solidFill>
              <a:srgbClr val="005CE6"/>
            </a:solidFill>
          </p:spPr>
        </p:sp>
      </p:grpSp>
      <p:pic>
        <p:nvPicPr>
          <p:cNvPr name="Picture 4" id="4"/>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578522" y="4924720"/>
            <a:ext cx="4071571" cy="2035786"/>
          </a:xfrm>
          <a:prstGeom prst="rect">
            <a:avLst/>
          </a:prstGeom>
        </p:spPr>
      </p:pic>
      <p:grpSp>
        <p:nvGrpSpPr>
          <p:cNvPr name="Group 5" id="5"/>
          <p:cNvGrpSpPr/>
          <p:nvPr/>
        </p:nvGrpSpPr>
        <p:grpSpPr>
          <a:xfrm rot="-5400000">
            <a:off x="147076" y="431446"/>
            <a:ext cx="4934464" cy="4071571"/>
            <a:chOff x="0" y="0"/>
            <a:chExt cx="1669189" cy="1377297"/>
          </a:xfrm>
        </p:grpSpPr>
        <p:sp>
          <p:nvSpPr>
            <p:cNvPr name="Freeform 6" id="6"/>
            <p:cNvSpPr/>
            <p:nvPr/>
          </p:nvSpPr>
          <p:spPr>
            <a:xfrm>
              <a:off x="0" y="0"/>
              <a:ext cx="1669189" cy="1377297"/>
            </a:xfrm>
            <a:custGeom>
              <a:avLst/>
              <a:gdLst/>
              <a:ahLst/>
              <a:cxnLst/>
              <a:rect r="r" b="b" t="t" l="l"/>
              <a:pathLst>
                <a:path h="1377297" w="1669189">
                  <a:moveTo>
                    <a:pt x="0" y="0"/>
                  </a:moveTo>
                  <a:lnTo>
                    <a:pt x="1669189" y="0"/>
                  </a:lnTo>
                  <a:lnTo>
                    <a:pt x="1669189" y="1377297"/>
                  </a:lnTo>
                  <a:lnTo>
                    <a:pt x="0" y="1377297"/>
                  </a:lnTo>
                  <a:close/>
                </a:path>
              </a:pathLst>
            </a:custGeom>
            <a:solidFill>
              <a:srgbClr val="D610D4"/>
            </a:solidFill>
          </p:spPr>
        </p:sp>
      </p:grpSp>
      <p:grpSp>
        <p:nvGrpSpPr>
          <p:cNvPr name="Group 7" id="7"/>
          <p:cNvGrpSpPr/>
          <p:nvPr/>
        </p:nvGrpSpPr>
        <p:grpSpPr>
          <a:xfrm rot="0">
            <a:off x="10901153" y="3582409"/>
            <a:ext cx="5415945" cy="2704108"/>
            <a:chOff x="0" y="0"/>
            <a:chExt cx="7221260" cy="3605478"/>
          </a:xfrm>
        </p:grpSpPr>
        <p:sp>
          <p:nvSpPr>
            <p:cNvPr name="TextBox 8" id="8"/>
            <p:cNvSpPr txBox="true"/>
            <p:nvPr/>
          </p:nvSpPr>
          <p:spPr>
            <a:xfrm rot="0">
              <a:off x="0" y="0"/>
              <a:ext cx="7221260" cy="2551569"/>
            </a:xfrm>
            <a:prstGeom prst="rect">
              <a:avLst/>
            </a:prstGeom>
          </p:spPr>
          <p:txBody>
            <a:bodyPr anchor="t" rtlCol="false" tIns="0" lIns="0" bIns="0" rIns="0">
              <a:spAutoFit/>
            </a:bodyPr>
            <a:lstStyle/>
            <a:p>
              <a:pPr algn="l" marL="0" indent="0" lvl="0">
                <a:lnSpc>
                  <a:spcPts val="7680"/>
                </a:lnSpc>
                <a:spcBef>
                  <a:spcPct val="0"/>
                </a:spcBef>
              </a:pPr>
              <a:r>
                <a:rPr lang="en-US" sz="6399" u="none">
                  <a:solidFill>
                    <a:srgbClr val="000000"/>
                  </a:solidFill>
                  <a:latin typeface="Poppins Medium"/>
                </a:rPr>
                <a:t>Results of</a:t>
              </a:r>
            </a:p>
            <a:p>
              <a:pPr algn="l" marL="0" indent="0" lvl="0">
                <a:lnSpc>
                  <a:spcPts val="7679"/>
                </a:lnSpc>
                <a:spcBef>
                  <a:spcPct val="0"/>
                </a:spcBef>
              </a:pPr>
              <a:r>
                <a:rPr lang="en-US" sz="6399" u="none">
                  <a:solidFill>
                    <a:srgbClr val="000000"/>
                  </a:solidFill>
                  <a:latin typeface="Poppins Medium"/>
                </a:rPr>
                <a:t>the Study</a:t>
              </a:r>
            </a:p>
          </p:txBody>
        </p:sp>
        <p:sp>
          <p:nvSpPr>
            <p:cNvPr name="TextBox 9" id="9"/>
            <p:cNvSpPr txBox="true"/>
            <p:nvPr/>
          </p:nvSpPr>
          <p:spPr>
            <a:xfrm rot="0">
              <a:off x="0" y="2884382"/>
              <a:ext cx="6803610" cy="721096"/>
            </a:xfrm>
            <a:prstGeom prst="rect">
              <a:avLst/>
            </a:prstGeom>
          </p:spPr>
          <p:txBody>
            <a:bodyPr anchor="t" rtlCol="false" tIns="0" lIns="0" bIns="0" rIns="0">
              <a:spAutoFit/>
            </a:bodyPr>
            <a:lstStyle/>
            <a:p>
              <a:pPr>
                <a:lnSpc>
                  <a:spcPts val="4320"/>
                </a:lnSpc>
              </a:pPr>
              <a:r>
                <a:rPr lang="en-US" sz="3600" spc="89">
                  <a:solidFill>
                    <a:srgbClr val="000000"/>
                  </a:solidFill>
                  <a:latin typeface="Poppins Light"/>
                </a:rPr>
                <a:t>— PART 3</a:t>
              </a:r>
            </a:p>
          </p:txBody>
        </p:sp>
      </p:grpSp>
      <p:grpSp>
        <p:nvGrpSpPr>
          <p:cNvPr name="Group 10" id="10"/>
          <p:cNvGrpSpPr/>
          <p:nvPr/>
        </p:nvGrpSpPr>
        <p:grpSpPr>
          <a:xfrm rot="0">
            <a:off x="4087173" y="5942831"/>
            <a:ext cx="4366576" cy="4366576"/>
            <a:chOff x="0" y="0"/>
            <a:chExt cx="6350000" cy="6350000"/>
          </a:xfrm>
        </p:grpSpPr>
        <p:sp>
          <p:nvSpPr>
            <p:cNvPr name="Freeform 11" id="11"/>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7318"/>
            </a:solidFill>
          </p:spPr>
        </p:sp>
      </p:grpSp>
      <p:sp>
        <p:nvSpPr>
          <p:cNvPr name="TextBox 12" id="12"/>
          <p:cNvSpPr txBox="true"/>
          <p:nvPr/>
        </p:nvSpPr>
        <p:spPr>
          <a:xfrm rot="0">
            <a:off x="12534776" y="9258300"/>
            <a:ext cx="472452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BIOMEDICAL RESEARCH AND DEVELOPMENT</a:t>
            </a:r>
          </a:p>
        </p:txBody>
      </p:sp>
      <p:grpSp>
        <p:nvGrpSpPr>
          <p:cNvPr name="Group 13" id="13"/>
          <p:cNvGrpSpPr/>
          <p:nvPr/>
        </p:nvGrpSpPr>
        <p:grpSpPr>
          <a:xfrm rot="0">
            <a:off x="9466492" y="9258300"/>
            <a:ext cx="2926301" cy="214890"/>
            <a:chOff x="0" y="0"/>
            <a:chExt cx="7782490" cy="571500"/>
          </a:xfrm>
        </p:grpSpPr>
        <p:sp>
          <p:nvSpPr>
            <p:cNvPr name="Freeform 14" id="14"/>
            <p:cNvSpPr/>
            <p:nvPr/>
          </p:nvSpPr>
          <p:spPr>
            <a:xfrm>
              <a:off x="0" y="255270"/>
              <a:ext cx="7782490" cy="69850"/>
            </a:xfrm>
            <a:custGeom>
              <a:avLst/>
              <a:gdLst/>
              <a:ahLst/>
              <a:cxnLst/>
              <a:rect r="r" b="b" t="t" l="l"/>
              <a:pathLst>
                <a:path h="69850" w="7782490">
                  <a:moveTo>
                    <a:pt x="7491661" y="0"/>
                  </a:moveTo>
                  <a:lnTo>
                    <a:pt x="0" y="0"/>
                  </a:lnTo>
                  <a:lnTo>
                    <a:pt x="0" y="69850"/>
                  </a:lnTo>
                  <a:lnTo>
                    <a:pt x="7782490" y="69850"/>
                  </a:lnTo>
                  <a:lnTo>
                    <a:pt x="7782490" y="0"/>
                  </a:lnTo>
                  <a:close/>
                </a:path>
              </a:pathLst>
            </a:custGeom>
            <a:solidFill>
              <a:srgbClr val="000000"/>
            </a:solidFill>
          </p:spPr>
        </p:sp>
      </p:grpSp>
      <p:sp>
        <p:nvSpPr>
          <p:cNvPr name="TextBox 15" id="15"/>
          <p:cNvSpPr txBox="true"/>
          <p:nvPr/>
        </p:nvSpPr>
        <p:spPr>
          <a:xfrm rot="0">
            <a:off x="15374896" y="820692"/>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sp>
        <p:nvSpPr>
          <p:cNvPr name="TextBox 2" id="2"/>
          <p:cNvSpPr txBox="true"/>
          <p:nvPr/>
        </p:nvSpPr>
        <p:spPr>
          <a:xfrm rot="0">
            <a:off x="1976010" y="4406998"/>
            <a:ext cx="6218200" cy="2369390"/>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It serves a variety of purposes, making presentations powerful tools for convincing and teaching.</a:t>
            </a:r>
          </a:p>
        </p:txBody>
      </p:sp>
      <p:sp>
        <p:nvSpPr>
          <p:cNvPr name="TextBox 3" id="3"/>
          <p:cNvSpPr txBox="true"/>
          <p:nvPr/>
        </p:nvSpPr>
        <p:spPr>
          <a:xfrm rot="0">
            <a:off x="9429810" y="4406998"/>
            <a:ext cx="6218200" cy="2369390"/>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It serves a variety of purposes, making presentations powerful tools for convincing and teaching.</a:t>
            </a:r>
          </a:p>
        </p:txBody>
      </p:sp>
      <p:grpSp>
        <p:nvGrpSpPr>
          <p:cNvPr name="Group 4" id="4"/>
          <p:cNvGrpSpPr/>
          <p:nvPr/>
        </p:nvGrpSpPr>
        <p:grpSpPr>
          <a:xfrm rot="0">
            <a:off x="1976010" y="2093028"/>
            <a:ext cx="9575277" cy="1470142"/>
            <a:chOff x="0" y="0"/>
            <a:chExt cx="12767036" cy="1960190"/>
          </a:xfrm>
        </p:grpSpPr>
        <p:sp>
          <p:nvSpPr>
            <p:cNvPr name="TextBox 5" id="5"/>
            <p:cNvSpPr txBox="true"/>
            <p:nvPr/>
          </p:nvSpPr>
          <p:spPr>
            <a:xfrm rot="0">
              <a:off x="0" y="0"/>
              <a:ext cx="12767036" cy="1275784"/>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Qualitative Results</a:t>
              </a:r>
            </a:p>
          </p:txBody>
        </p:sp>
        <p:sp>
          <p:nvSpPr>
            <p:cNvPr name="TextBox 6" id="6"/>
            <p:cNvSpPr txBox="true"/>
            <p:nvPr/>
          </p:nvSpPr>
          <p:spPr>
            <a:xfrm rot="0">
              <a:off x="0" y="1544173"/>
              <a:ext cx="11214808"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DESCRIPTIVE OUTCOMES OF THE STUDY</a:t>
              </a:r>
            </a:p>
          </p:txBody>
        </p:sp>
      </p:grpSp>
      <p:pic>
        <p:nvPicPr>
          <p:cNvPr name="Picture 7" id="7"/>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10800000">
            <a:off x="1976010" y="7893181"/>
            <a:ext cx="4787638" cy="2393819"/>
          </a:xfrm>
          <a:prstGeom prst="rect">
            <a:avLst/>
          </a:prstGeom>
        </p:spPr>
      </p:pic>
      <p:pic>
        <p:nvPicPr>
          <p:cNvPr name="Picture 8" id="8"/>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10800000">
            <a:off x="6763648" y="7893181"/>
            <a:ext cx="4787638" cy="2393819"/>
          </a:xfrm>
          <a:prstGeom prst="rect">
            <a:avLst/>
          </a:prstGeom>
        </p:spPr>
      </p:pic>
      <p:pic>
        <p:nvPicPr>
          <p:cNvPr name="Picture 9" id="9"/>
          <p:cNvPicPr>
            <a:picLocks noChangeAspect="true"/>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l="0" t="0" r="0" b="0"/>
          <a:stretch>
            <a:fillRect/>
          </a:stretch>
        </p:blipFill>
        <p:spPr>
          <a:xfrm flipH="false" flipV="false" rot="-10800000">
            <a:off x="11551286" y="7893181"/>
            <a:ext cx="4787638" cy="2393819"/>
          </a:xfrm>
          <a:prstGeom prst="rect">
            <a:avLst/>
          </a:prstGeom>
        </p:spPr>
      </p:pic>
      <p:grpSp>
        <p:nvGrpSpPr>
          <p:cNvPr name="Group 10" id="10"/>
          <p:cNvGrpSpPr/>
          <p:nvPr/>
        </p:nvGrpSpPr>
        <p:grpSpPr>
          <a:xfrm rot="0">
            <a:off x="5753224" y="813810"/>
            <a:ext cx="9511178" cy="214890"/>
            <a:chOff x="0" y="0"/>
            <a:chExt cx="25294954" cy="571500"/>
          </a:xfrm>
        </p:grpSpPr>
        <p:sp>
          <p:nvSpPr>
            <p:cNvPr name="Freeform 11" id="11"/>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sp>
        <p:nvSpPr>
          <p:cNvPr name="TextBox 12" id="12"/>
          <p:cNvSpPr txBox="true"/>
          <p:nvPr/>
        </p:nvSpPr>
        <p:spPr>
          <a:xfrm rot="0">
            <a:off x="15374896" y="81381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3" id="13"/>
          <p:cNvSpPr txBox="true"/>
          <p:nvPr/>
        </p:nvSpPr>
        <p:spPr>
          <a:xfrm rot="0">
            <a:off x="1028700" y="81381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5683008" y="0"/>
            <a:ext cx="12604992" cy="10287000"/>
            <a:chOff x="0" y="0"/>
            <a:chExt cx="16806656" cy="13716000"/>
          </a:xfrm>
        </p:grpSpPr>
        <p:pic>
          <p:nvPicPr>
            <p:cNvPr name="Picture 3" id="3"/>
            <p:cNvPicPr>
              <a:picLocks noChangeAspect="true"/>
            </p:cNvPicPr>
            <p:nvPr/>
          </p:nvPicPr>
          <p:blipFill>
            <a:blip r:embed="rId2"/>
            <a:srcRect l="52283" t="0" r="7180" b="0"/>
            <a:stretch>
              <a:fillRect/>
            </a:stretch>
          </p:blipFill>
          <p:spPr>
            <a:xfrm>
              <a:off x="0" y="0"/>
              <a:ext cx="8339828" cy="13716000"/>
            </a:xfrm>
            <a:prstGeom prst="rect">
              <a:avLst/>
            </a:prstGeom>
          </p:spPr>
        </p:pic>
        <p:pic>
          <p:nvPicPr>
            <p:cNvPr name="Picture 4" id="4"/>
            <p:cNvPicPr>
              <a:picLocks noChangeAspect="true"/>
            </p:cNvPicPr>
            <p:nvPr/>
          </p:nvPicPr>
          <p:blipFill>
            <a:blip r:embed="rId3"/>
            <a:srcRect l="27358" t="0" r="4467" b="0"/>
            <a:stretch>
              <a:fillRect/>
            </a:stretch>
          </p:blipFill>
          <p:spPr>
            <a:xfrm>
              <a:off x="8466828" y="0"/>
              <a:ext cx="8339828" cy="6794500"/>
            </a:xfrm>
            <a:prstGeom prst="rect">
              <a:avLst/>
            </a:prstGeom>
          </p:spPr>
        </p:pic>
        <p:pic>
          <p:nvPicPr>
            <p:cNvPr name="Picture 5" id="5"/>
            <p:cNvPicPr>
              <a:picLocks noChangeAspect="true"/>
            </p:cNvPicPr>
            <p:nvPr/>
          </p:nvPicPr>
          <p:blipFill>
            <a:blip r:embed="rId4"/>
            <a:srcRect l="9085" t="0" r="9085" b="0"/>
            <a:stretch>
              <a:fillRect/>
            </a:stretch>
          </p:blipFill>
          <p:spPr>
            <a:xfrm>
              <a:off x="8466828" y="6921500"/>
              <a:ext cx="8339828" cy="6794500"/>
            </a:xfrm>
            <a:prstGeom prst="rect">
              <a:avLst/>
            </a:prstGeom>
          </p:spPr>
        </p:pic>
      </p:grpSp>
      <p:sp>
        <p:nvSpPr>
          <p:cNvPr name="TextBox 6" id="6"/>
          <p:cNvSpPr txBox="true"/>
          <p:nvPr/>
        </p:nvSpPr>
        <p:spPr>
          <a:xfrm rot="0">
            <a:off x="1028700" y="2985367"/>
            <a:ext cx="3500240" cy="4740685"/>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It is mostly presented before an audience. It serves a variety of purposes, making presentations powerful tools for convincing and teaching.</a:t>
            </a:r>
          </a:p>
        </p:txBody>
      </p:sp>
    </p:spTree>
  </p:cSld>
  <p:clrMapOvr>
    <a:masterClrMapping/>
  </p:clrMapOvr>
</p:sld>
</file>

<file path=ppt/slides/slide14.xml><?xml version="1.0" encoding="utf-8"?>
<p:sld xmlns:p="http://schemas.openxmlformats.org/presentationml/2006/main" xmlns:a="http://schemas.openxmlformats.org/drawingml/2006/main">
  <p:cSld>
    <p:bg>
      <p:bgPr>
        <a:solidFill>
          <a:srgbClr val="F5F5EF"/>
        </a:solidFill>
      </p:bgPr>
    </p:bg>
    <p:spTree>
      <p:nvGrpSpPr>
        <p:cNvPr id="1" name=""/>
        <p:cNvGrpSpPr/>
        <p:nvPr/>
      </p:nvGrpSpPr>
      <p:grpSpPr>
        <a:xfrm>
          <a:off x="0" y="0"/>
          <a:ext cx="0" cy="0"/>
          <a:chOff x="0" y="0"/>
          <a:chExt cx="0" cy="0"/>
        </a:xfrm>
      </p:grpSpPr>
      <p:sp>
        <p:nvSpPr>
          <p:cNvPr name="TextBox 2" id="2"/>
          <p:cNvSpPr txBox="true"/>
          <p:nvPr/>
        </p:nvSpPr>
        <p:spPr>
          <a:xfrm rot="0">
            <a:off x="2444557" y="1701806"/>
            <a:ext cx="13398887" cy="956838"/>
          </a:xfrm>
          <a:prstGeom prst="rect">
            <a:avLst/>
          </a:prstGeom>
        </p:spPr>
        <p:txBody>
          <a:bodyPr anchor="t" rtlCol="false" tIns="0" lIns="0" bIns="0" rIns="0">
            <a:spAutoFit/>
          </a:bodyPr>
          <a:lstStyle/>
          <a:p>
            <a:pPr algn="ctr">
              <a:lnSpc>
                <a:spcPts val="7679"/>
              </a:lnSpc>
            </a:pPr>
            <a:r>
              <a:rPr lang="en-US" sz="6399">
                <a:solidFill>
                  <a:srgbClr val="000000"/>
                </a:solidFill>
                <a:latin typeface="Poppins Medium"/>
              </a:rPr>
              <a:t>Quantitative Results</a:t>
            </a:r>
          </a:p>
        </p:txBody>
      </p:sp>
      <p:grpSp>
        <p:nvGrpSpPr>
          <p:cNvPr name="Group 3" id="3"/>
          <p:cNvGrpSpPr/>
          <p:nvPr/>
        </p:nvGrpSpPr>
        <p:grpSpPr>
          <a:xfrm rot="0">
            <a:off x="5753224" y="9258300"/>
            <a:ext cx="9511178" cy="214890"/>
            <a:chOff x="0" y="0"/>
            <a:chExt cx="25294954" cy="571500"/>
          </a:xfrm>
        </p:grpSpPr>
        <p:sp>
          <p:nvSpPr>
            <p:cNvPr name="Freeform 4" id="4"/>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sp>
        <p:nvSpPr>
          <p:cNvPr name="TextBox 5" id="5"/>
          <p:cNvSpPr txBox="true"/>
          <p:nvPr/>
        </p:nvSpPr>
        <p:spPr>
          <a:xfrm rot="0">
            <a:off x="15374896" y="925830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6" id="6"/>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grpSp>
        <p:nvGrpSpPr>
          <p:cNvPr name="Group 7" id="7"/>
          <p:cNvGrpSpPr/>
          <p:nvPr/>
        </p:nvGrpSpPr>
        <p:grpSpPr>
          <a:xfrm rot="0">
            <a:off x="10303897" y="3558424"/>
            <a:ext cx="4963527" cy="4699933"/>
            <a:chOff x="0" y="0"/>
            <a:chExt cx="6618036" cy="6266577"/>
          </a:xfrm>
        </p:grpSpPr>
        <p:sp>
          <p:nvSpPr>
            <p:cNvPr name="TextBox 8" id="8"/>
            <p:cNvSpPr txBox="true"/>
            <p:nvPr/>
          </p:nvSpPr>
          <p:spPr>
            <a:xfrm rot="0">
              <a:off x="4865854" y="-285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1</a:t>
              </a:r>
            </a:p>
            <a:p>
              <a:pPr algn="ctr">
                <a:lnSpc>
                  <a:spcPts val="1771"/>
                </a:lnSpc>
              </a:pPr>
              <a:r>
                <a:rPr lang="en-US" sz="1265">
                  <a:solidFill>
                    <a:srgbClr val="000000"/>
                  </a:solidFill>
                  <a:latin typeface="HK Grotesk Medium"/>
                </a:rPr>
                <a:t>20%</a:t>
              </a:r>
            </a:p>
          </p:txBody>
        </p:sp>
        <p:sp>
          <p:nvSpPr>
            <p:cNvPr name="TextBox 9" id="9"/>
            <p:cNvSpPr txBox="true"/>
            <p:nvPr/>
          </p:nvSpPr>
          <p:spPr>
            <a:xfrm rot="0">
              <a:off x="6014526" y="35066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2</a:t>
              </a:r>
            </a:p>
            <a:p>
              <a:pPr algn="ctr">
                <a:lnSpc>
                  <a:spcPts val="1771"/>
                </a:lnSpc>
              </a:pPr>
              <a:r>
                <a:rPr lang="en-US" sz="1265">
                  <a:solidFill>
                    <a:srgbClr val="000000"/>
                  </a:solidFill>
                  <a:latin typeface="HK Grotesk Medium"/>
                </a:rPr>
                <a:t>20%</a:t>
              </a:r>
            </a:p>
          </p:txBody>
        </p:sp>
        <p:sp>
          <p:nvSpPr>
            <p:cNvPr name="TextBox 10" id="10"/>
            <p:cNvSpPr txBox="true"/>
            <p:nvPr/>
          </p:nvSpPr>
          <p:spPr>
            <a:xfrm rot="0">
              <a:off x="3007263" y="5691579"/>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3</a:t>
              </a:r>
            </a:p>
            <a:p>
              <a:pPr algn="ctr">
                <a:lnSpc>
                  <a:spcPts val="1771"/>
                </a:lnSpc>
              </a:pPr>
              <a:r>
                <a:rPr lang="en-US" sz="1265">
                  <a:solidFill>
                    <a:srgbClr val="000000"/>
                  </a:solidFill>
                  <a:latin typeface="HK Grotesk Medium"/>
                </a:rPr>
                <a:t>20%</a:t>
              </a:r>
            </a:p>
          </p:txBody>
        </p:sp>
        <p:sp>
          <p:nvSpPr>
            <p:cNvPr name="TextBox 11" id="11"/>
            <p:cNvSpPr txBox="true"/>
            <p:nvPr/>
          </p:nvSpPr>
          <p:spPr>
            <a:xfrm rot="0">
              <a:off x="0" y="35066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4</a:t>
              </a:r>
            </a:p>
            <a:p>
              <a:pPr algn="ctr">
                <a:lnSpc>
                  <a:spcPts val="1771"/>
                </a:lnSpc>
              </a:pPr>
              <a:r>
                <a:rPr lang="en-US" sz="1265">
                  <a:solidFill>
                    <a:srgbClr val="000000"/>
                  </a:solidFill>
                  <a:latin typeface="HK Grotesk Medium"/>
                </a:rPr>
                <a:t>20%</a:t>
              </a:r>
            </a:p>
          </p:txBody>
        </p:sp>
        <p:sp>
          <p:nvSpPr>
            <p:cNvPr name="TextBox 12" id="12"/>
            <p:cNvSpPr txBox="true"/>
            <p:nvPr/>
          </p:nvSpPr>
          <p:spPr>
            <a:xfrm rot="0">
              <a:off x="1148672" y="-285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5</a:t>
              </a:r>
            </a:p>
            <a:p>
              <a:pPr algn="ctr">
                <a:lnSpc>
                  <a:spcPts val="1771"/>
                </a:lnSpc>
              </a:pPr>
              <a:r>
                <a:rPr lang="en-US" sz="1265">
                  <a:solidFill>
                    <a:srgbClr val="000000"/>
                  </a:solidFill>
                  <a:latin typeface="HK Grotesk Medium"/>
                </a:rPr>
                <a:t>20%</a:t>
              </a:r>
            </a:p>
          </p:txBody>
        </p:sp>
        <p:grpSp>
          <p:nvGrpSpPr>
            <p:cNvPr name="Group 13" id="13"/>
            <p:cNvGrpSpPr>
              <a:grpSpLocks noChangeAspect="true"/>
            </p:cNvGrpSpPr>
            <p:nvPr/>
          </p:nvGrpSpPr>
          <p:grpSpPr>
            <a:xfrm rot="0">
              <a:off x="596990" y="119315"/>
              <a:ext cx="5424055" cy="5424055"/>
              <a:chOff x="0" y="0"/>
              <a:chExt cx="2540000" cy="2540000"/>
            </a:xfrm>
          </p:grpSpPr>
          <p:sp>
            <p:nvSpPr>
              <p:cNvPr name="Freeform 14" id="14"/>
              <p:cNvSpPr/>
              <p:nvPr/>
            </p:nvSpPr>
            <p:spPr>
              <a:xfrm>
                <a:off x="1270000" y="0"/>
                <a:ext cx="1225947" cy="1270000"/>
              </a:xfrm>
              <a:custGeom>
                <a:avLst/>
                <a:gdLst/>
                <a:ahLst/>
                <a:cxnLst/>
                <a:rect r="r" b="b" t="t" l="l"/>
                <a:pathLst>
                  <a:path h="1270000" w="1225947">
                    <a:moveTo>
                      <a:pt x="0" y="0"/>
                    </a:moveTo>
                    <a:cubicBezTo>
                      <a:pt x="573695" y="0"/>
                      <a:pt x="1076156" y="384611"/>
                      <a:pt x="1225947" y="938406"/>
                    </a:cubicBezTo>
                    <a:lnTo>
                      <a:pt x="0" y="1270000"/>
                    </a:lnTo>
                    <a:close/>
                  </a:path>
                </a:pathLst>
              </a:custGeom>
              <a:solidFill>
                <a:srgbClr val="FFC966"/>
              </a:solidFill>
            </p:spPr>
          </p:sp>
          <p:sp>
            <p:nvSpPr>
              <p:cNvPr name="Freeform 15" id="15"/>
              <p:cNvSpPr/>
              <p:nvPr/>
            </p:nvSpPr>
            <p:spPr>
              <a:xfrm>
                <a:off x="1270000" y="877548"/>
                <a:ext cx="1385123" cy="1455928"/>
              </a:xfrm>
              <a:custGeom>
                <a:avLst/>
                <a:gdLst/>
                <a:ahLst/>
                <a:cxnLst/>
                <a:rect r="r" b="b" t="t" l="l"/>
                <a:pathLst>
                  <a:path h="1455928" w="1385123">
                    <a:moveTo>
                      <a:pt x="1207842" y="0"/>
                    </a:moveTo>
                    <a:cubicBezTo>
                      <a:pt x="1385123" y="545617"/>
                      <a:pt x="1174606" y="1142337"/>
                      <a:pt x="694203" y="1455928"/>
                    </a:cubicBezTo>
                    <a:lnTo>
                      <a:pt x="0" y="392452"/>
                    </a:lnTo>
                    <a:close/>
                  </a:path>
                </a:pathLst>
              </a:custGeom>
              <a:solidFill>
                <a:srgbClr val="B7AD4A"/>
              </a:solidFill>
            </p:spPr>
          </p:sp>
          <p:sp>
            <p:nvSpPr>
              <p:cNvPr name="Freeform 16" id="16"/>
              <p:cNvSpPr/>
              <p:nvPr/>
            </p:nvSpPr>
            <p:spPr>
              <a:xfrm>
                <a:off x="473094" y="1270000"/>
                <a:ext cx="1543393" cy="1364661"/>
              </a:xfrm>
              <a:custGeom>
                <a:avLst/>
                <a:gdLst/>
                <a:ahLst/>
                <a:cxnLst/>
                <a:rect r="r" b="b" t="t" l="l"/>
                <a:pathLst>
                  <a:path h="1364661" w="1543393">
                    <a:moveTo>
                      <a:pt x="1543393" y="1027452"/>
                    </a:moveTo>
                    <a:cubicBezTo>
                      <a:pt x="1079264" y="1364661"/>
                      <a:pt x="446696" y="1348844"/>
                      <a:pt x="0" y="988859"/>
                    </a:cubicBezTo>
                    <a:lnTo>
                      <a:pt x="796906" y="0"/>
                    </a:lnTo>
                    <a:close/>
                  </a:path>
                </a:pathLst>
              </a:custGeom>
              <a:solidFill>
                <a:srgbClr val="758E39"/>
              </a:solidFill>
            </p:spPr>
          </p:sp>
          <p:sp>
            <p:nvSpPr>
              <p:cNvPr name="Freeform 17" id="17"/>
              <p:cNvSpPr/>
              <p:nvPr/>
            </p:nvSpPr>
            <p:spPr>
              <a:xfrm>
                <a:off x="-121047" y="817672"/>
                <a:ext cx="1391047" cy="1479780"/>
              </a:xfrm>
              <a:custGeom>
                <a:avLst/>
                <a:gdLst/>
                <a:ahLst/>
                <a:cxnLst/>
                <a:rect r="r" b="b" t="t" l="l"/>
                <a:pathLst>
                  <a:path h="1479780" w="1391047">
                    <a:moveTo>
                      <a:pt x="644560" y="1479780"/>
                    </a:moveTo>
                    <a:cubicBezTo>
                      <a:pt x="180430" y="1142570"/>
                      <a:pt x="0" y="536074"/>
                      <a:pt x="204329" y="0"/>
                    </a:cubicBezTo>
                    <a:lnTo>
                      <a:pt x="1391047" y="452328"/>
                    </a:lnTo>
                    <a:close/>
                  </a:path>
                </a:pathLst>
              </a:custGeom>
              <a:solidFill>
                <a:srgbClr val="3C6C2F"/>
              </a:solidFill>
            </p:spPr>
          </p:sp>
          <p:sp>
            <p:nvSpPr>
              <p:cNvPr name="Freeform 18" id="18"/>
              <p:cNvSpPr/>
              <p:nvPr/>
            </p:nvSpPr>
            <p:spPr>
              <a:xfrm>
                <a:off x="62158" y="0"/>
                <a:ext cx="1207842" cy="1270000"/>
              </a:xfrm>
              <a:custGeom>
                <a:avLst/>
                <a:gdLst/>
                <a:ahLst/>
                <a:cxnLst/>
                <a:rect r="r" b="b" t="t" l="l"/>
                <a:pathLst>
                  <a:path h="1270000" w="1207842">
                    <a:moveTo>
                      <a:pt x="0" y="877548"/>
                    </a:moveTo>
                    <a:cubicBezTo>
                      <a:pt x="170006" y="354324"/>
                      <a:pt x="657564" y="55"/>
                      <a:pt x="1207715" y="0"/>
                    </a:cubicBezTo>
                    <a:lnTo>
                      <a:pt x="1207842" y="1270000"/>
                    </a:lnTo>
                    <a:close/>
                  </a:path>
                </a:pathLst>
              </a:custGeom>
              <a:solidFill>
                <a:srgbClr val="004A26"/>
              </a:solidFill>
            </p:spPr>
          </p:sp>
        </p:grpSp>
      </p:grpSp>
      <p:grpSp>
        <p:nvGrpSpPr>
          <p:cNvPr name="Group 19" id="19"/>
          <p:cNvGrpSpPr/>
          <p:nvPr/>
        </p:nvGrpSpPr>
        <p:grpSpPr>
          <a:xfrm rot="0">
            <a:off x="3078005" y="3558424"/>
            <a:ext cx="4963527" cy="4699933"/>
            <a:chOff x="0" y="0"/>
            <a:chExt cx="6618036" cy="6266577"/>
          </a:xfrm>
        </p:grpSpPr>
        <p:sp>
          <p:nvSpPr>
            <p:cNvPr name="TextBox 20" id="20"/>
            <p:cNvSpPr txBox="true"/>
            <p:nvPr/>
          </p:nvSpPr>
          <p:spPr>
            <a:xfrm rot="0">
              <a:off x="4865854" y="-285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1</a:t>
              </a:r>
            </a:p>
            <a:p>
              <a:pPr algn="ctr">
                <a:lnSpc>
                  <a:spcPts val="1771"/>
                </a:lnSpc>
              </a:pPr>
              <a:r>
                <a:rPr lang="en-US" sz="1265">
                  <a:solidFill>
                    <a:srgbClr val="000000"/>
                  </a:solidFill>
                  <a:latin typeface="HK Grotesk Medium"/>
                </a:rPr>
                <a:t>20%</a:t>
              </a:r>
            </a:p>
          </p:txBody>
        </p:sp>
        <p:sp>
          <p:nvSpPr>
            <p:cNvPr name="TextBox 21" id="21"/>
            <p:cNvSpPr txBox="true"/>
            <p:nvPr/>
          </p:nvSpPr>
          <p:spPr>
            <a:xfrm rot="0">
              <a:off x="6014526" y="35066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2</a:t>
              </a:r>
            </a:p>
            <a:p>
              <a:pPr algn="ctr">
                <a:lnSpc>
                  <a:spcPts val="1771"/>
                </a:lnSpc>
              </a:pPr>
              <a:r>
                <a:rPr lang="en-US" sz="1265">
                  <a:solidFill>
                    <a:srgbClr val="000000"/>
                  </a:solidFill>
                  <a:latin typeface="HK Grotesk Medium"/>
                </a:rPr>
                <a:t>20%</a:t>
              </a:r>
            </a:p>
          </p:txBody>
        </p:sp>
        <p:sp>
          <p:nvSpPr>
            <p:cNvPr name="TextBox 22" id="22"/>
            <p:cNvSpPr txBox="true"/>
            <p:nvPr/>
          </p:nvSpPr>
          <p:spPr>
            <a:xfrm rot="0">
              <a:off x="3007263" y="5691579"/>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3</a:t>
              </a:r>
            </a:p>
            <a:p>
              <a:pPr algn="ctr">
                <a:lnSpc>
                  <a:spcPts val="1771"/>
                </a:lnSpc>
              </a:pPr>
              <a:r>
                <a:rPr lang="en-US" sz="1265">
                  <a:solidFill>
                    <a:srgbClr val="000000"/>
                  </a:solidFill>
                  <a:latin typeface="HK Grotesk Medium"/>
                </a:rPr>
                <a:t>20%</a:t>
              </a:r>
            </a:p>
          </p:txBody>
        </p:sp>
        <p:sp>
          <p:nvSpPr>
            <p:cNvPr name="TextBox 23" id="23"/>
            <p:cNvSpPr txBox="true"/>
            <p:nvPr/>
          </p:nvSpPr>
          <p:spPr>
            <a:xfrm rot="0">
              <a:off x="0" y="35066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4</a:t>
              </a:r>
            </a:p>
            <a:p>
              <a:pPr algn="ctr">
                <a:lnSpc>
                  <a:spcPts val="1771"/>
                </a:lnSpc>
              </a:pPr>
              <a:r>
                <a:rPr lang="en-US" sz="1265">
                  <a:solidFill>
                    <a:srgbClr val="000000"/>
                  </a:solidFill>
                  <a:latin typeface="HK Grotesk Medium"/>
                </a:rPr>
                <a:t>20%</a:t>
              </a:r>
            </a:p>
          </p:txBody>
        </p:sp>
        <p:sp>
          <p:nvSpPr>
            <p:cNvPr name="TextBox 24" id="24"/>
            <p:cNvSpPr txBox="true"/>
            <p:nvPr/>
          </p:nvSpPr>
          <p:spPr>
            <a:xfrm rot="0">
              <a:off x="1148672" y="-28575"/>
              <a:ext cx="603510" cy="574998"/>
            </a:xfrm>
            <a:prstGeom prst="rect">
              <a:avLst/>
            </a:prstGeom>
          </p:spPr>
          <p:txBody>
            <a:bodyPr anchor="t" rtlCol="false" tIns="0" lIns="0" bIns="0" rIns="0">
              <a:spAutoFit/>
            </a:bodyPr>
            <a:lstStyle/>
            <a:p>
              <a:pPr algn="ctr">
                <a:lnSpc>
                  <a:spcPts val="1771"/>
                </a:lnSpc>
              </a:pPr>
              <a:r>
                <a:rPr lang="en-US" sz="1265">
                  <a:solidFill>
                    <a:srgbClr val="000000"/>
                  </a:solidFill>
                  <a:latin typeface="HK Grotesk Medium"/>
                </a:rPr>
                <a:t>Item 5</a:t>
              </a:r>
            </a:p>
            <a:p>
              <a:pPr algn="ctr">
                <a:lnSpc>
                  <a:spcPts val="1771"/>
                </a:lnSpc>
              </a:pPr>
              <a:r>
                <a:rPr lang="en-US" sz="1265">
                  <a:solidFill>
                    <a:srgbClr val="000000"/>
                  </a:solidFill>
                  <a:latin typeface="HK Grotesk Medium"/>
                </a:rPr>
                <a:t>20%</a:t>
              </a:r>
            </a:p>
          </p:txBody>
        </p:sp>
        <p:grpSp>
          <p:nvGrpSpPr>
            <p:cNvPr name="Group 25" id="25"/>
            <p:cNvGrpSpPr>
              <a:grpSpLocks noChangeAspect="true"/>
            </p:cNvGrpSpPr>
            <p:nvPr/>
          </p:nvGrpSpPr>
          <p:grpSpPr>
            <a:xfrm rot="0">
              <a:off x="596990" y="119315"/>
              <a:ext cx="5424055" cy="5424055"/>
              <a:chOff x="0" y="0"/>
              <a:chExt cx="2540000" cy="2540000"/>
            </a:xfrm>
          </p:grpSpPr>
          <p:sp>
            <p:nvSpPr>
              <p:cNvPr name="Freeform 26" id="26"/>
              <p:cNvSpPr/>
              <p:nvPr/>
            </p:nvSpPr>
            <p:spPr>
              <a:xfrm>
                <a:off x="1270000" y="0"/>
                <a:ext cx="1225947" cy="1270000"/>
              </a:xfrm>
              <a:custGeom>
                <a:avLst/>
                <a:gdLst/>
                <a:ahLst/>
                <a:cxnLst/>
                <a:rect r="r" b="b" t="t" l="l"/>
                <a:pathLst>
                  <a:path h="1270000" w="1225947">
                    <a:moveTo>
                      <a:pt x="0" y="0"/>
                    </a:moveTo>
                    <a:cubicBezTo>
                      <a:pt x="573695" y="0"/>
                      <a:pt x="1076156" y="384611"/>
                      <a:pt x="1225947" y="938406"/>
                    </a:cubicBezTo>
                    <a:lnTo>
                      <a:pt x="0" y="1270000"/>
                    </a:lnTo>
                    <a:close/>
                  </a:path>
                </a:pathLst>
              </a:custGeom>
              <a:solidFill>
                <a:srgbClr val="76DD94"/>
              </a:solidFill>
            </p:spPr>
          </p:sp>
          <p:sp>
            <p:nvSpPr>
              <p:cNvPr name="Freeform 27" id="27"/>
              <p:cNvSpPr/>
              <p:nvPr/>
            </p:nvSpPr>
            <p:spPr>
              <a:xfrm>
                <a:off x="1270000" y="877548"/>
                <a:ext cx="1385123" cy="1455928"/>
              </a:xfrm>
              <a:custGeom>
                <a:avLst/>
                <a:gdLst/>
                <a:ahLst/>
                <a:cxnLst/>
                <a:rect r="r" b="b" t="t" l="l"/>
                <a:pathLst>
                  <a:path h="1455928" w="1385123">
                    <a:moveTo>
                      <a:pt x="1207842" y="0"/>
                    </a:moveTo>
                    <a:cubicBezTo>
                      <a:pt x="1385123" y="545617"/>
                      <a:pt x="1174606" y="1142337"/>
                      <a:pt x="694203" y="1455928"/>
                    </a:cubicBezTo>
                    <a:lnTo>
                      <a:pt x="0" y="392452"/>
                    </a:lnTo>
                    <a:close/>
                  </a:path>
                </a:pathLst>
              </a:custGeom>
              <a:solidFill>
                <a:srgbClr val="00B89F"/>
              </a:solidFill>
            </p:spPr>
          </p:sp>
          <p:sp>
            <p:nvSpPr>
              <p:cNvPr name="Freeform 28" id="28"/>
              <p:cNvSpPr/>
              <p:nvPr/>
            </p:nvSpPr>
            <p:spPr>
              <a:xfrm>
                <a:off x="473094" y="1270000"/>
                <a:ext cx="1543393" cy="1364661"/>
              </a:xfrm>
              <a:custGeom>
                <a:avLst/>
                <a:gdLst/>
                <a:ahLst/>
                <a:cxnLst/>
                <a:rect r="r" b="b" t="t" l="l"/>
                <a:pathLst>
                  <a:path h="1364661" w="1543393">
                    <a:moveTo>
                      <a:pt x="1543393" y="1027452"/>
                    </a:moveTo>
                    <a:cubicBezTo>
                      <a:pt x="1079264" y="1364661"/>
                      <a:pt x="446696" y="1348844"/>
                      <a:pt x="0" y="988859"/>
                    </a:cubicBezTo>
                    <a:lnTo>
                      <a:pt x="796906" y="0"/>
                    </a:lnTo>
                    <a:close/>
                  </a:path>
                </a:pathLst>
              </a:custGeom>
              <a:solidFill>
                <a:srgbClr val="0090A1"/>
              </a:solidFill>
            </p:spPr>
          </p:sp>
          <p:sp>
            <p:nvSpPr>
              <p:cNvPr name="Freeform 29" id="29"/>
              <p:cNvSpPr/>
              <p:nvPr/>
            </p:nvSpPr>
            <p:spPr>
              <a:xfrm>
                <a:off x="-121047" y="817672"/>
                <a:ext cx="1391047" cy="1479780"/>
              </a:xfrm>
              <a:custGeom>
                <a:avLst/>
                <a:gdLst/>
                <a:ahLst/>
                <a:cxnLst/>
                <a:rect r="r" b="b" t="t" l="l"/>
                <a:pathLst>
                  <a:path h="1479780" w="1391047">
                    <a:moveTo>
                      <a:pt x="644560" y="1479780"/>
                    </a:moveTo>
                    <a:cubicBezTo>
                      <a:pt x="180430" y="1142570"/>
                      <a:pt x="0" y="536074"/>
                      <a:pt x="204329" y="0"/>
                    </a:cubicBezTo>
                    <a:lnTo>
                      <a:pt x="1391047" y="452328"/>
                    </a:lnTo>
                    <a:close/>
                  </a:path>
                </a:pathLst>
              </a:custGeom>
              <a:solidFill>
                <a:srgbClr val="006693"/>
              </a:solidFill>
            </p:spPr>
          </p:sp>
          <p:sp>
            <p:nvSpPr>
              <p:cNvPr name="Freeform 30" id="30"/>
              <p:cNvSpPr/>
              <p:nvPr/>
            </p:nvSpPr>
            <p:spPr>
              <a:xfrm>
                <a:off x="62158" y="0"/>
                <a:ext cx="1207842" cy="1270000"/>
              </a:xfrm>
              <a:custGeom>
                <a:avLst/>
                <a:gdLst/>
                <a:ahLst/>
                <a:cxnLst/>
                <a:rect r="r" b="b" t="t" l="l"/>
                <a:pathLst>
                  <a:path h="1270000" w="1207842">
                    <a:moveTo>
                      <a:pt x="0" y="877548"/>
                    </a:moveTo>
                    <a:cubicBezTo>
                      <a:pt x="170006" y="354324"/>
                      <a:pt x="657564" y="55"/>
                      <a:pt x="1207715" y="0"/>
                    </a:cubicBezTo>
                    <a:lnTo>
                      <a:pt x="1207842" y="1270000"/>
                    </a:lnTo>
                    <a:close/>
                  </a:path>
                </a:pathLst>
              </a:custGeom>
              <a:solidFill>
                <a:srgbClr val="003D72"/>
              </a:solidFill>
            </p:spPr>
          </p:sp>
        </p:gr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sp>
        <p:nvSpPr>
          <p:cNvPr name="AutoShape 2" id="2"/>
          <p:cNvSpPr/>
          <p:nvPr/>
        </p:nvSpPr>
        <p:spPr>
          <a:xfrm rot="0">
            <a:off x="0" y="0"/>
            <a:ext cx="8453749" cy="10287000"/>
          </a:xfrm>
          <a:prstGeom prst="rect">
            <a:avLst/>
          </a:prstGeom>
          <a:solidFill>
            <a:srgbClr val="9DC6EC"/>
          </a:solidFill>
        </p:spPr>
      </p:sp>
      <p:pic>
        <p:nvPicPr>
          <p:cNvPr name="Picture 3" id="3"/>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28700" y="1312108"/>
            <a:ext cx="6592414" cy="3296207"/>
          </a:xfrm>
          <a:prstGeom prst="rect">
            <a:avLst/>
          </a:prstGeom>
        </p:spPr>
      </p:pic>
      <p:grpSp>
        <p:nvGrpSpPr>
          <p:cNvPr name="Group 4" id="4"/>
          <p:cNvGrpSpPr/>
          <p:nvPr/>
        </p:nvGrpSpPr>
        <p:grpSpPr>
          <a:xfrm rot="0">
            <a:off x="1387532" y="4608315"/>
            <a:ext cx="5678685" cy="5678685"/>
            <a:chOff x="0" y="0"/>
            <a:chExt cx="6350000" cy="6350000"/>
          </a:xfrm>
        </p:grpSpPr>
        <p:sp>
          <p:nvSpPr>
            <p:cNvPr name="Freeform 5" id="5"/>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D7144"/>
            </a:solidFill>
          </p:spPr>
        </p:sp>
      </p:grpSp>
      <p:grpSp>
        <p:nvGrpSpPr>
          <p:cNvPr name="Group 6" id="6"/>
          <p:cNvGrpSpPr/>
          <p:nvPr/>
        </p:nvGrpSpPr>
        <p:grpSpPr>
          <a:xfrm rot="0">
            <a:off x="9466492" y="9258300"/>
            <a:ext cx="2926301" cy="214890"/>
            <a:chOff x="0" y="0"/>
            <a:chExt cx="7782490" cy="571500"/>
          </a:xfrm>
        </p:grpSpPr>
        <p:sp>
          <p:nvSpPr>
            <p:cNvPr name="Freeform 7" id="7"/>
            <p:cNvSpPr/>
            <p:nvPr/>
          </p:nvSpPr>
          <p:spPr>
            <a:xfrm>
              <a:off x="0" y="255270"/>
              <a:ext cx="7782490" cy="69850"/>
            </a:xfrm>
            <a:custGeom>
              <a:avLst/>
              <a:gdLst/>
              <a:ahLst/>
              <a:cxnLst/>
              <a:rect r="r" b="b" t="t" l="l"/>
              <a:pathLst>
                <a:path h="69850" w="7782490">
                  <a:moveTo>
                    <a:pt x="7491661" y="0"/>
                  </a:moveTo>
                  <a:lnTo>
                    <a:pt x="0" y="0"/>
                  </a:lnTo>
                  <a:lnTo>
                    <a:pt x="0" y="69850"/>
                  </a:lnTo>
                  <a:lnTo>
                    <a:pt x="7782490" y="69850"/>
                  </a:lnTo>
                  <a:lnTo>
                    <a:pt x="7782490" y="0"/>
                  </a:lnTo>
                  <a:close/>
                </a:path>
              </a:pathLst>
            </a:custGeom>
            <a:solidFill>
              <a:srgbClr val="000000"/>
            </a:solidFill>
          </p:spPr>
        </p:sp>
      </p:grpSp>
      <p:grpSp>
        <p:nvGrpSpPr>
          <p:cNvPr name="Group 8" id="8"/>
          <p:cNvGrpSpPr/>
          <p:nvPr/>
        </p:nvGrpSpPr>
        <p:grpSpPr>
          <a:xfrm rot="0">
            <a:off x="10791199" y="3916649"/>
            <a:ext cx="5499309" cy="1620061"/>
            <a:chOff x="0" y="0"/>
            <a:chExt cx="7332412" cy="2160081"/>
          </a:xfrm>
        </p:grpSpPr>
        <p:sp>
          <p:nvSpPr>
            <p:cNvPr name="TextBox 9" id="9"/>
            <p:cNvSpPr txBox="true"/>
            <p:nvPr/>
          </p:nvSpPr>
          <p:spPr>
            <a:xfrm rot="0">
              <a:off x="0" y="0"/>
              <a:ext cx="7332412" cy="1275784"/>
            </a:xfrm>
            <a:prstGeom prst="rect">
              <a:avLst/>
            </a:prstGeom>
          </p:spPr>
          <p:txBody>
            <a:bodyPr anchor="t" rtlCol="false" tIns="0" lIns="0" bIns="0" rIns="0">
              <a:spAutoFit/>
            </a:bodyPr>
            <a:lstStyle/>
            <a:p>
              <a:pPr algn="l" marL="0" indent="0" lvl="0">
                <a:lnSpc>
                  <a:spcPts val="7679"/>
                </a:lnSpc>
                <a:spcBef>
                  <a:spcPct val="0"/>
                </a:spcBef>
              </a:pPr>
              <a:r>
                <a:rPr lang="en-US" sz="6399" u="none">
                  <a:solidFill>
                    <a:srgbClr val="000000"/>
                  </a:solidFill>
                  <a:latin typeface="Poppins Medium"/>
                </a:rPr>
                <a:t>Conclusion</a:t>
              </a:r>
            </a:p>
          </p:txBody>
        </p:sp>
        <p:sp>
          <p:nvSpPr>
            <p:cNvPr name="TextBox 10" id="10"/>
            <p:cNvSpPr txBox="true"/>
            <p:nvPr/>
          </p:nvSpPr>
          <p:spPr>
            <a:xfrm rot="0">
              <a:off x="0" y="1438985"/>
              <a:ext cx="7332412" cy="721096"/>
            </a:xfrm>
            <a:prstGeom prst="rect">
              <a:avLst/>
            </a:prstGeom>
          </p:spPr>
          <p:txBody>
            <a:bodyPr anchor="t" rtlCol="false" tIns="0" lIns="0" bIns="0" rIns="0">
              <a:spAutoFit/>
            </a:bodyPr>
            <a:lstStyle/>
            <a:p>
              <a:pPr>
                <a:lnSpc>
                  <a:spcPts val="4320"/>
                </a:lnSpc>
              </a:pPr>
              <a:r>
                <a:rPr lang="en-US" sz="3600" spc="89">
                  <a:solidFill>
                    <a:srgbClr val="000000"/>
                  </a:solidFill>
                  <a:latin typeface="Poppins Light"/>
                </a:rPr>
                <a:t>— PART 4</a:t>
              </a:r>
            </a:p>
          </p:txBody>
        </p:sp>
      </p:grpSp>
      <p:sp>
        <p:nvSpPr>
          <p:cNvPr name="TextBox 11" id="11"/>
          <p:cNvSpPr txBox="true"/>
          <p:nvPr/>
        </p:nvSpPr>
        <p:spPr>
          <a:xfrm rot="0">
            <a:off x="13018287" y="820692"/>
            <a:ext cx="4241013"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2" id="12"/>
          <p:cNvSpPr txBox="true"/>
          <p:nvPr/>
        </p:nvSpPr>
        <p:spPr>
          <a:xfrm rot="0">
            <a:off x="12534776" y="9258300"/>
            <a:ext cx="472452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BIOMEDICAL RESEARCH AND DEVELOPMENT</a:t>
            </a:r>
          </a:p>
        </p:txBody>
      </p:sp>
    </p:spTree>
  </p:cSld>
  <p:clrMapOvr>
    <a:masterClrMapping/>
  </p:clrMapOvr>
</p:sld>
</file>

<file path=ppt/slides/slide16.xml><?xml version="1.0" encoding="utf-8"?>
<p:sld xmlns:p="http://schemas.openxmlformats.org/presentationml/2006/main" xmlns:a="http://schemas.openxmlformats.org/drawingml/2006/main">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5400000">
            <a:off x="10267580" y="-1123580"/>
            <a:ext cx="10287000" cy="12534160"/>
            <a:chOff x="0" y="0"/>
            <a:chExt cx="2354580" cy="2868930"/>
          </a:xfrm>
        </p:grpSpPr>
        <p:sp>
          <p:nvSpPr>
            <p:cNvPr name="Freeform 3" id="3"/>
            <p:cNvSpPr/>
            <p:nvPr/>
          </p:nvSpPr>
          <p:spPr>
            <a:xfrm>
              <a:off x="0" y="0"/>
              <a:ext cx="2353310" cy="2868930"/>
            </a:xfrm>
            <a:custGeom>
              <a:avLst/>
              <a:gdLst/>
              <a:ahLst/>
              <a:cxnLst/>
              <a:rect r="r" b="b" t="t" l="l"/>
              <a:pathLst>
                <a:path h="2868930" w="2353310">
                  <a:moveTo>
                    <a:pt x="784860" y="2801620"/>
                  </a:moveTo>
                  <a:cubicBezTo>
                    <a:pt x="905510" y="2842260"/>
                    <a:pt x="1042670" y="2868930"/>
                    <a:pt x="1177290" y="2868930"/>
                  </a:cubicBezTo>
                  <a:cubicBezTo>
                    <a:pt x="1311910" y="2868930"/>
                    <a:pt x="1441450" y="2846070"/>
                    <a:pt x="1560830" y="2805430"/>
                  </a:cubicBezTo>
                  <a:cubicBezTo>
                    <a:pt x="1563370" y="2804160"/>
                    <a:pt x="1565910" y="2804160"/>
                    <a:pt x="1568450" y="2802890"/>
                  </a:cubicBezTo>
                  <a:cubicBezTo>
                    <a:pt x="2016760" y="2640330"/>
                    <a:pt x="2346960" y="2211070"/>
                    <a:pt x="2353310" y="1709420"/>
                  </a:cubicBezTo>
                  <a:lnTo>
                    <a:pt x="2353310" y="0"/>
                  </a:lnTo>
                  <a:lnTo>
                    <a:pt x="0" y="0"/>
                  </a:lnTo>
                  <a:lnTo>
                    <a:pt x="0" y="1708150"/>
                  </a:lnTo>
                  <a:cubicBezTo>
                    <a:pt x="6350" y="2213610"/>
                    <a:pt x="331470" y="2642870"/>
                    <a:pt x="784860" y="2801620"/>
                  </a:cubicBezTo>
                  <a:close/>
                </a:path>
              </a:pathLst>
            </a:custGeom>
            <a:solidFill>
              <a:srgbClr val="005CE6"/>
            </a:solidFill>
          </p:spPr>
        </p:sp>
      </p:grpSp>
      <p:sp>
        <p:nvSpPr>
          <p:cNvPr name="TextBox 4" id="4"/>
          <p:cNvSpPr txBox="true"/>
          <p:nvPr/>
        </p:nvSpPr>
        <p:spPr>
          <a:xfrm rot="0">
            <a:off x="15264403" y="813810"/>
            <a:ext cx="1994897" cy="208008"/>
          </a:xfrm>
          <a:prstGeom prst="rect">
            <a:avLst/>
          </a:prstGeom>
        </p:spPr>
        <p:txBody>
          <a:bodyPr anchor="t" rtlCol="false" tIns="0" lIns="0" bIns="0" rIns="0">
            <a:spAutoFit/>
          </a:bodyPr>
          <a:lstStyle/>
          <a:p>
            <a:pPr algn="r">
              <a:lnSpc>
                <a:spcPts val="1679"/>
              </a:lnSpc>
            </a:pPr>
            <a:r>
              <a:rPr lang="en-US" sz="1399" spc="97">
                <a:solidFill>
                  <a:srgbClr val="FFFFFF"/>
                </a:solidFill>
                <a:latin typeface="Poppins Medium"/>
              </a:rPr>
              <a:t>SEPTEMBER 2021</a:t>
            </a:r>
          </a:p>
        </p:txBody>
      </p:sp>
      <p:sp>
        <p:nvSpPr>
          <p:cNvPr name="TextBox 5" id="5"/>
          <p:cNvSpPr txBox="true"/>
          <p:nvPr/>
        </p:nvSpPr>
        <p:spPr>
          <a:xfrm rot="0">
            <a:off x="1028700" y="81381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grpSp>
        <p:nvGrpSpPr>
          <p:cNvPr name="Group 6" id="6"/>
          <p:cNvGrpSpPr/>
          <p:nvPr/>
        </p:nvGrpSpPr>
        <p:grpSpPr>
          <a:xfrm rot="0">
            <a:off x="1028700" y="2101333"/>
            <a:ext cx="7187623" cy="2649053"/>
            <a:chOff x="0" y="0"/>
            <a:chExt cx="9583498" cy="3532070"/>
          </a:xfrm>
        </p:grpSpPr>
        <p:sp>
          <p:nvSpPr>
            <p:cNvPr name="TextBox 7" id="7"/>
            <p:cNvSpPr txBox="true"/>
            <p:nvPr/>
          </p:nvSpPr>
          <p:spPr>
            <a:xfrm rot="0">
              <a:off x="0" y="0"/>
              <a:ext cx="9583498" cy="970705"/>
            </a:xfrm>
            <a:prstGeom prst="rect">
              <a:avLst/>
            </a:prstGeom>
          </p:spPr>
          <p:txBody>
            <a:bodyPr anchor="t" rtlCol="false" tIns="0" lIns="0" bIns="0" rIns="0">
              <a:spAutoFit/>
            </a:bodyPr>
            <a:lstStyle/>
            <a:p>
              <a:pPr>
                <a:lnSpc>
                  <a:spcPts val="5759"/>
                </a:lnSpc>
              </a:pPr>
              <a:r>
                <a:rPr lang="en-US" sz="4800">
                  <a:solidFill>
                    <a:srgbClr val="000000"/>
                  </a:solidFill>
                  <a:latin typeface="Poppins Medium"/>
                </a:rPr>
                <a:t>S</a:t>
              </a:r>
              <a:r>
                <a:rPr lang="en-US" sz="4800">
                  <a:solidFill>
                    <a:srgbClr val="000000"/>
                  </a:solidFill>
                  <a:latin typeface="Poppins Medium"/>
                </a:rPr>
                <a:t>tudy highlights</a:t>
              </a:r>
            </a:p>
          </p:txBody>
        </p:sp>
        <p:sp>
          <p:nvSpPr>
            <p:cNvPr name="TextBox 8" id="8"/>
            <p:cNvSpPr txBox="true"/>
            <p:nvPr/>
          </p:nvSpPr>
          <p:spPr>
            <a:xfrm rot="0">
              <a:off x="0" y="1158527"/>
              <a:ext cx="9583498"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UNCOVERED KEY RESEARCH TRENDS</a:t>
              </a:r>
            </a:p>
          </p:txBody>
        </p:sp>
        <p:sp>
          <p:nvSpPr>
            <p:cNvPr name="TextBox 9" id="9"/>
            <p:cNvSpPr txBox="true"/>
            <p:nvPr/>
          </p:nvSpPr>
          <p:spPr>
            <a:xfrm rot="0">
              <a:off x="0" y="1963272"/>
              <a:ext cx="7731325" cy="1568798"/>
            </a:xfrm>
            <a:prstGeom prst="rect">
              <a:avLst/>
            </a:prstGeom>
          </p:spPr>
          <p:txBody>
            <a:bodyPr anchor="t" rtlCol="false" tIns="0" lIns="0" bIns="0" rIns="0">
              <a:spAutoFit/>
            </a:bodyPr>
            <a:lstStyle/>
            <a:p>
              <a:pPr>
                <a:lnSpc>
                  <a:spcPts val="3120"/>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 </a:t>
              </a:r>
            </a:p>
          </p:txBody>
        </p:sp>
      </p:grpSp>
      <p:grpSp>
        <p:nvGrpSpPr>
          <p:cNvPr name="Group 10" id="10"/>
          <p:cNvGrpSpPr/>
          <p:nvPr/>
        </p:nvGrpSpPr>
        <p:grpSpPr>
          <a:xfrm rot="0">
            <a:off x="10934914" y="3326988"/>
            <a:ext cx="6324386" cy="3633024"/>
            <a:chOff x="0" y="0"/>
            <a:chExt cx="8432515" cy="4844032"/>
          </a:xfrm>
        </p:grpSpPr>
        <p:sp>
          <p:nvSpPr>
            <p:cNvPr name="TextBox 11" id="11"/>
            <p:cNvSpPr txBox="true"/>
            <p:nvPr/>
          </p:nvSpPr>
          <p:spPr>
            <a:xfrm rot="0">
              <a:off x="0" y="0"/>
              <a:ext cx="8432515" cy="1941411"/>
            </a:xfrm>
            <a:prstGeom prst="rect">
              <a:avLst/>
            </a:prstGeom>
          </p:spPr>
          <p:txBody>
            <a:bodyPr anchor="t" rtlCol="false" tIns="0" lIns="0" bIns="0" rIns="0">
              <a:spAutoFit/>
            </a:bodyPr>
            <a:lstStyle/>
            <a:p>
              <a:pPr algn="r">
                <a:lnSpc>
                  <a:spcPts val="5759"/>
                </a:lnSpc>
              </a:pPr>
              <a:r>
                <a:rPr lang="en-US" sz="4800">
                  <a:solidFill>
                    <a:srgbClr val="FFFFFF"/>
                  </a:solidFill>
                  <a:latin typeface="Poppins Medium"/>
                </a:rPr>
                <a:t>New </a:t>
              </a:r>
              <a:r>
                <a:rPr lang="en-US" sz="4800">
                  <a:solidFill>
                    <a:srgbClr val="FFFFFF"/>
                  </a:solidFill>
                  <a:latin typeface="Poppins Medium"/>
                </a:rPr>
                <a:t>understanding</a:t>
              </a:r>
            </a:p>
            <a:p>
              <a:pPr algn="r">
                <a:lnSpc>
                  <a:spcPts val="5759"/>
                </a:lnSpc>
              </a:pPr>
              <a:r>
                <a:rPr lang="en-US" sz="4800">
                  <a:solidFill>
                    <a:srgbClr val="FFFFFF"/>
                  </a:solidFill>
                  <a:latin typeface="Poppins Medium"/>
                </a:rPr>
                <a:t>of the problem</a:t>
              </a:r>
            </a:p>
          </p:txBody>
        </p:sp>
        <p:sp>
          <p:nvSpPr>
            <p:cNvPr name="TextBox 12" id="12"/>
            <p:cNvSpPr txBox="true"/>
            <p:nvPr/>
          </p:nvSpPr>
          <p:spPr>
            <a:xfrm rot="0">
              <a:off x="0" y="2246422"/>
              <a:ext cx="8432515" cy="416017"/>
            </a:xfrm>
            <a:prstGeom prst="rect">
              <a:avLst/>
            </a:prstGeom>
          </p:spPr>
          <p:txBody>
            <a:bodyPr anchor="t" rtlCol="false" tIns="0" lIns="0" bIns="0" rIns="0">
              <a:spAutoFit/>
            </a:bodyPr>
            <a:lstStyle/>
            <a:p>
              <a:pPr algn="r">
                <a:lnSpc>
                  <a:spcPts val="2520"/>
                </a:lnSpc>
              </a:pPr>
              <a:r>
                <a:rPr lang="en-US" sz="2100" spc="52">
                  <a:solidFill>
                    <a:srgbClr val="FFFFFF"/>
                  </a:solidFill>
                  <a:latin typeface="Poppins Medium"/>
                </a:rPr>
                <a:t>UNCOVERED KEY RESEARCH TRENDS</a:t>
              </a:r>
            </a:p>
          </p:txBody>
        </p:sp>
        <p:sp>
          <p:nvSpPr>
            <p:cNvPr name="TextBox 13" id="13"/>
            <p:cNvSpPr txBox="true"/>
            <p:nvPr/>
          </p:nvSpPr>
          <p:spPr>
            <a:xfrm rot="0">
              <a:off x="701190" y="3275234"/>
              <a:ext cx="7731325" cy="1568798"/>
            </a:xfrm>
            <a:prstGeom prst="rect">
              <a:avLst/>
            </a:prstGeom>
          </p:spPr>
          <p:txBody>
            <a:bodyPr anchor="t" rtlCol="false" tIns="0" lIns="0" bIns="0" rIns="0">
              <a:spAutoFit/>
            </a:bodyPr>
            <a:lstStyle/>
            <a:p>
              <a:pPr algn="r">
                <a:lnSpc>
                  <a:spcPts val="3120"/>
                </a:lnSpc>
              </a:pPr>
              <a:r>
                <a:rPr lang="en-US" sz="2400" spc="24">
                  <a:solidFill>
                    <a:srgbClr val="FFFFFF"/>
                  </a:solidFill>
                  <a:latin typeface="HK Grotesk Medium"/>
                </a:rPr>
                <a:t>Presentations are communication tools that can be used as demo</a:t>
              </a:r>
              <a:r>
                <a:rPr lang="en-US" sz="2400" spc="24">
                  <a:solidFill>
                    <a:srgbClr val="FFFFFF"/>
                  </a:solidFill>
                  <a:latin typeface="HK Grotesk Medium"/>
                </a:rPr>
                <a:t>nstrations, lectures, speeches, reports, and more.</a:t>
              </a:r>
            </a:p>
          </p:txBody>
        </p:sp>
      </p:grpSp>
      <p:grpSp>
        <p:nvGrpSpPr>
          <p:cNvPr name="Group 14" id="14"/>
          <p:cNvGrpSpPr/>
          <p:nvPr/>
        </p:nvGrpSpPr>
        <p:grpSpPr>
          <a:xfrm rot="0">
            <a:off x="1028700" y="5804845"/>
            <a:ext cx="7187623" cy="2651033"/>
            <a:chOff x="0" y="0"/>
            <a:chExt cx="9583498" cy="3534711"/>
          </a:xfrm>
        </p:grpSpPr>
        <p:sp>
          <p:nvSpPr>
            <p:cNvPr name="TextBox 15" id="15"/>
            <p:cNvSpPr txBox="true"/>
            <p:nvPr/>
          </p:nvSpPr>
          <p:spPr>
            <a:xfrm rot="0">
              <a:off x="0" y="0"/>
              <a:ext cx="9583498" cy="970705"/>
            </a:xfrm>
            <a:prstGeom prst="rect">
              <a:avLst/>
            </a:prstGeom>
          </p:spPr>
          <p:txBody>
            <a:bodyPr anchor="t" rtlCol="false" tIns="0" lIns="0" bIns="0" rIns="0">
              <a:spAutoFit/>
            </a:bodyPr>
            <a:lstStyle/>
            <a:p>
              <a:pPr>
                <a:lnSpc>
                  <a:spcPts val="5759"/>
                </a:lnSpc>
              </a:pPr>
              <a:r>
                <a:rPr lang="en-US" sz="4800">
                  <a:solidFill>
                    <a:srgbClr val="000000"/>
                  </a:solidFill>
                  <a:latin typeface="Poppins Medium"/>
                </a:rPr>
                <a:t>S</a:t>
              </a:r>
              <a:r>
                <a:rPr lang="en-US" sz="4800">
                  <a:solidFill>
                    <a:srgbClr val="000000"/>
                  </a:solidFill>
                  <a:latin typeface="Poppins Medium"/>
                </a:rPr>
                <a:t>ignificant discovery</a:t>
              </a:r>
            </a:p>
          </p:txBody>
        </p:sp>
        <p:sp>
          <p:nvSpPr>
            <p:cNvPr name="TextBox 16" id="16"/>
            <p:cNvSpPr txBox="true"/>
            <p:nvPr/>
          </p:nvSpPr>
          <p:spPr>
            <a:xfrm rot="0">
              <a:off x="0" y="1234183"/>
              <a:ext cx="9583498"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UNCOVERED KEY RESEARCH TRENDS</a:t>
              </a:r>
            </a:p>
          </p:txBody>
        </p:sp>
        <p:sp>
          <p:nvSpPr>
            <p:cNvPr name="TextBox 17" id="17"/>
            <p:cNvSpPr txBox="true"/>
            <p:nvPr/>
          </p:nvSpPr>
          <p:spPr>
            <a:xfrm rot="0">
              <a:off x="0" y="1965913"/>
              <a:ext cx="8181117" cy="1568798"/>
            </a:xfrm>
            <a:prstGeom prst="rect">
              <a:avLst/>
            </a:prstGeom>
          </p:spPr>
          <p:txBody>
            <a:bodyPr anchor="t" rtlCol="false" tIns="0" lIns="0" bIns="0" rIns="0">
              <a:spAutoFit/>
            </a:bodyPr>
            <a:lstStyle/>
            <a:p>
              <a:pPr algn="l" marL="0" indent="0" lvl="0">
                <a:lnSpc>
                  <a:spcPts val="3120"/>
                </a:lnSpc>
                <a:spcBef>
                  <a:spcPct val="0"/>
                </a:spcBef>
              </a:pPr>
              <a:r>
                <a:rPr lang="en-US" sz="2400" spc="24" u="none">
                  <a:solidFill>
                    <a:srgbClr val="000000"/>
                  </a:solidFill>
                  <a:latin typeface="HK Grotesk Light"/>
                </a:rPr>
                <a:t>Presentations are communication tools that can be used as demonstrations, lectures, speeches, reports, and more. </a:t>
              </a:r>
            </a:p>
          </p:txBody>
        </p:sp>
      </p:grpSp>
      <p:grpSp>
        <p:nvGrpSpPr>
          <p:cNvPr name="Group 18" id="18"/>
          <p:cNvGrpSpPr/>
          <p:nvPr/>
        </p:nvGrpSpPr>
        <p:grpSpPr>
          <a:xfrm rot="0">
            <a:off x="5848474" y="813810"/>
            <a:ext cx="9168278" cy="214890"/>
            <a:chOff x="0" y="0"/>
            <a:chExt cx="24383012" cy="571500"/>
          </a:xfrm>
        </p:grpSpPr>
        <p:sp>
          <p:nvSpPr>
            <p:cNvPr name="Freeform 19" id="19"/>
            <p:cNvSpPr/>
            <p:nvPr/>
          </p:nvSpPr>
          <p:spPr>
            <a:xfrm>
              <a:off x="0" y="255270"/>
              <a:ext cx="24383012" cy="69850"/>
            </a:xfrm>
            <a:custGeom>
              <a:avLst/>
              <a:gdLst/>
              <a:ahLst/>
              <a:cxnLst/>
              <a:rect r="r" b="b" t="t" l="l"/>
              <a:pathLst>
                <a:path h="69850" w="24383012">
                  <a:moveTo>
                    <a:pt x="24092182" y="0"/>
                  </a:moveTo>
                  <a:lnTo>
                    <a:pt x="0" y="0"/>
                  </a:lnTo>
                  <a:lnTo>
                    <a:pt x="0" y="69850"/>
                  </a:lnTo>
                  <a:lnTo>
                    <a:pt x="24383012" y="69850"/>
                  </a:lnTo>
                  <a:lnTo>
                    <a:pt x="24383012" y="0"/>
                  </a:lnTo>
                  <a:close/>
                </a:path>
              </a:pathLst>
            </a:custGeom>
            <a:solidFill>
              <a:srgbClr val="000000"/>
            </a:solidFill>
          </p:spPr>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5753224" y="813810"/>
            <a:ext cx="9511178" cy="214890"/>
            <a:chOff x="0" y="0"/>
            <a:chExt cx="25294954" cy="571500"/>
          </a:xfrm>
        </p:grpSpPr>
        <p:sp>
          <p:nvSpPr>
            <p:cNvPr name="Freeform 3" id="3"/>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grpSp>
        <p:nvGrpSpPr>
          <p:cNvPr name="Group 4" id="4"/>
          <p:cNvGrpSpPr/>
          <p:nvPr/>
        </p:nvGrpSpPr>
        <p:grpSpPr>
          <a:xfrm rot="0">
            <a:off x="0" y="7504795"/>
            <a:ext cx="5743699" cy="2782205"/>
            <a:chOff x="0" y="0"/>
            <a:chExt cx="1942930" cy="941141"/>
          </a:xfrm>
        </p:grpSpPr>
        <p:sp>
          <p:nvSpPr>
            <p:cNvPr name="Freeform 5" id="5"/>
            <p:cNvSpPr/>
            <p:nvPr/>
          </p:nvSpPr>
          <p:spPr>
            <a:xfrm>
              <a:off x="0" y="0"/>
              <a:ext cx="1942930" cy="941141"/>
            </a:xfrm>
            <a:custGeom>
              <a:avLst/>
              <a:gdLst/>
              <a:ahLst/>
              <a:cxnLst/>
              <a:rect r="r" b="b" t="t" l="l"/>
              <a:pathLst>
                <a:path h="941141" w="1942930">
                  <a:moveTo>
                    <a:pt x="0" y="0"/>
                  </a:moveTo>
                  <a:lnTo>
                    <a:pt x="1942930" y="0"/>
                  </a:lnTo>
                  <a:lnTo>
                    <a:pt x="1942930" y="941141"/>
                  </a:lnTo>
                  <a:lnTo>
                    <a:pt x="0" y="941141"/>
                  </a:lnTo>
                  <a:close/>
                </a:path>
              </a:pathLst>
            </a:custGeom>
            <a:solidFill>
              <a:srgbClr val="D610D4"/>
            </a:solidFill>
          </p:spPr>
        </p:sp>
      </p:grpSp>
      <p:grpSp>
        <p:nvGrpSpPr>
          <p:cNvPr name="Group 6" id="6"/>
          <p:cNvGrpSpPr/>
          <p:nvPr/>
        </p:nvGrpSpPr>
        <p:grpSpPr>
          <a:xfrm rot="0">
            <a:off x="5743699" y="7504795"/>
            <a:ext cx="6852302" cy="2782205"/>
            <a:chOff x="0" y="0"/>
            <a:chExt cx="2317939" cy="941141"/>
          </a:xfrm>
        </p:grpSpPr>
        <p:sp>
          <p:nvSpPr>
            <p:cNvPr name="Freeform 7" id="7"/>
            <p:cNvSpPr/>
            <p:nvPr/>
          </p:nvSpPr>
          <p:spPr>
            <a:xfrm>
              <a:off x="0" y="0"/>
              <a:ext cx="2317939" cy="941141"/>
            </a:xfrm>
            <a:custGeom>
              <a:avLst/>
              <a:gdLst/>
              <a:ahLst/>
              <a:cxnLst/>
              <a:rect r="r" b="b" t="t" l="l"/>
              <a:pathLst>
                <a:path h="941141" w="2317939">
                  <a:moveTo>
                    <a:pt x="0" y="0"/>
                  </a:moveTo>
                  <a:lnTo>
                    <a:pt x="2317939" y="0"/>
                  </a:lnTo>
                  <a:lnTo>
                    <a:pt x="2317939" y="941141"/>
                  </a:lnTo>
                  <a:lnTo>
                    <a:pt x="0" y="941141"/>
                  </a:lnTo>
                  <a:close/>
                </a:path>
              </a:pathLst>
            </a:custGeom>
            <a:solidFill>
              <a:srgbClr val="9DC6EC"/>
            </a:solidFill>
          </p:spPr>
        </p:sp>
      </p:grpSp>
      <p:grpSp>
        <p:nvGrpSpPr>
          <p:cNvPr name="Group 8" id="8"/>
          <p:cNvGrpSpPr/>
          <p:nvPr/>
        </p:nvGrpSpPr>
        <p:grpSpPr>
          <a:xfrm rot="0">
            <a:off x="12596002" y="7504795"/>
            <a:ext cx="5691998" cy="2782205"/>
            <a:chOff x="0" y="0"/>
            <a:chExt cx="1925441" cy="941141"/>
          </a:xfrm>
        </p:grpSpPr>
        <p:sp>
          <p:nvSpPr>
            <p:cNvPr name="Freeform 9" id="9"/>
            <p:cNvSpPr/>
            <p:nvPr/>
          </p:nvSpPr>
          <p:spPr>
            <a:xfrm>
              <a:off x="0" y="0"/>
              <a:ext cx="1925441" cy="941141"/>
            </a:xfrm>
            <a:custGeom>
              <a:avLst/>
              <a:gdLst/>
              <a:ahLst/>
              <a:cxnLst/>
              <a:rect r="r" b="b" t="t" l="l"/>
              <a:pathLst>
                <a:path h="941141" w="1925441">
                  <a:moveTo>
                    <a:pt x="0" y="0"/>
                  </a:moveTo>
                  <a:lnTo>
                    <a:pt x="1925441" y="0"/>
                  </a:lnTo>
                  <a:lnTo>
                    <a:pt x="1925441" y="941141"/>
                  </a:lnTo>
                  <a:lnTo>
                    <a:pt x="0" y="941141"/>
                  </a:lnTo>
                  <a:close/>
                </a:path>
              </a:pathLst>
            </a:custGeom>
            <a:solidFill>
              <a:srgbClr val="005CE6"/>
            </a:solidFill>
          </p:spPr>
        </p:sp>
      </p:gr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5400000">
            <a:off x="12592691" y="7504795"/>
            <a:ext cx="2782205" cy="2782205"/>
          </a:xfrm>
          <a:prstGeom prst="rect">
            <a:avLst/>
          </a:prstGeom>
        </p:spPr>
      </p:pic>
      <p:grpSp>
        <p:nvGrpSpPr>
          <p:cNvPr name="Group 11" id="11"/>
          <p:cNvGrpSpPr/>
          <p:nvPr/>
        </p:nvGrpSpPr>
        <p:grpSpPr>
          <a:xfrm rot="0">
            <a:off x="4352597" y="7504795"/>
            <a:ext cx="2782205" cy="2782205"/>
            <a:chOff x="0" y="0"/>
            <a:chExt cx="6350000" cy="6350000"/>
          </a:xfrm>
        </p:grpSpPr>
        <p:sp>
          <p:nvSpPr>
            <p:cNvPr name="Freeform 12" id="12"/>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17318"/>
            </a:solidFill>
          </p:spPr>
        </p:sp>
      </p:grpSp>
      <p:grpSp>
        <p:nvGrpSpPr>
          <p:cNvPr name="Group 13" id="13"/>
          <p:cNvGrpSpPr/>
          <p:nvPr/>
        </p:nvGrpSpPr>
        <p:grpSpPr>
          <a:xfrm rot="0">
            <a:off x="1426197" y="2922806"/>
            <a:ext cx="6823078" cy="2574672"/>
            <a:chOff x="0" y="0"/>
            <a:chExt cx="9097438" cy="3432896"/>
          </a:xfrm>
        </p:grpSpPr>
        <p:sp>
          <p:nvSpPr>
            <p:cNvPr name="TextBox 14" id="14"/>
            <p:cNvSpPr txBox="true"/>
            <p:nvPr/>
          </p:nvSpPr>
          <p:spPr>
            <a:xfrm rot="0">
              <a:off x="0" y="0"/>
              <a:ext cx="9097438" cy="2551569"/>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Relationship to other studies</a:t>
              </a:r>
            </a:p>
          </p:txBody>
        </p:sp>
        <p:sp>
          <p:nvSpPr>
            <p:cNvPr name="TextBox 15" id="15"/>
            <p:cNvSpPr txBox="true"/>
            <p:nvPr/>
          </p:nvSpPr>
          <p:spPr>
            <a:xfrm rot="0">
              <a:off x="0" y="3016879"/>
              <a:ext cx="9097438"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CONNECTION WITH SIMILAR EXPERIMENTS</a:t>
              </a:r>
            </a:p>
          </p:txBody>
        </p:sp>
      </p:grpSp>
      <p:sp>
        <p:nvSpPr>
          <p:cNvPr name="TextBox 16" id="16"/>
          <p:cNvSpPr txBox="true"/>
          <p:nvPr/>
        </p:nvSpPr>
        <p:spPr>
          <a:xfrm rot="0">
            <a:off x="15374896" y="81381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7" id="17"/>
          <p:cNvSpPr txBox="true"/>
          <p:nvPr/>
        </p:nvSpPr>
        <p:spPr>
          <a:xfrm rot="0">
            <a:off x="1028700" y="81381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pic>
        <p:nvPicPr>
          <p:cNvPr name="Picture 18" id="18"/>
          <p:cNvPicPr>
            <a:picLocks noChangeAspect="true"/>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0" t="0" r="0" b="0"/>
          <a:stretch>
            <a:fillRect/>
          </a:stretch>
        </p:blipFill>
        <p:spPr>
          <a:xfrm flipH="false" flipV="false" rot="-5400000">
            <a:off x="2265943" y="8200346"/>
            <a:ext cx="2782205" cy="1391102"/>
          </a:xfrm>
          <a:prstGeom prst="rect">
            <a:avLst/>
          </a:prstGeom>
        </p:spPr>
      </p:pic>
      <p:sp>
        <p:nvSpPr>
          <p:cNvPr name="TextBox 19" id="19"/>
          <p:cNvSpPr txBox="true"/>
          <p:nvPr/>
        </p:nvSpPr>
        <p:spPr>
          <a:xfrm rot="0">
            <a:off x="9174741" y="2702576"/>
            <a:ext cx="7738763" cy="2996082"/>
          </a:xfrm>
          <a:prstGeom prst="rect">
            <a:avLst/>
          </a:prstGeom>
        </p:spPr>
        <p:txBody>
          <a:bodyPr anchor="t" rtlCol="false" tIns="0" lIns="0" bIns="0" rIns="0">
            <a:spAutoFit/>
          </a:bodyPr>
          <a:lstStyle/>
          <a:p>
            <a:pPr>
              <a:lnSpc>
                <a:spcPts val="3024"/>
              </a:lnSpc>
            </a:pPr>
            <a:r>
              <a:rPr lang="en-US" sz="2400" spc="24">
                <a:solidFill>
                  <a:srgbClr val="000000"/>
                </a:solidFill>
                <a:latin typeface="HK Grotesk Light"/>
              </a:rPr>
              <a:t>Presentations are communication tools that can be used as demo</a:t>
            </a:r>
            <a:r>
              <a:rPr lang="en-US" sz="2400" spc="24">
                <a:solidFill>
                  <a:srgbClr val="000000"/>
                </a:solidFill>
                <a:latin typeface="HK Grotesk Light"/>
              </a:rPr>
              <a:t>nstrations, lectures, speeches, reports, and more.It serves a variety of purposes, making presentations powerful tools for convincing and teaching.</a:t>
            </a:r>
          </a:p>
          <a:p>
            <a:pPr>
              <a:lnSpc>
                <a:spcPts val="3024"/>
              </a:lnSpc>
            </a:pPr>
          </a:p>
          <a:p>
            <a:pPr>
              <a:lnSpc>
                <a:spcPts val="3024"/>
              </a:lnSpc>
            </a:pPr>
            <a:r>
              <a:rPr lang="en-US" sz="2400" spc="24">
                <a:solidFill>
                  <a:srgbClr val="000000"/>
                </a:solidFill>
                <a:latin typeface="HK Grotesk Light"/>
              </a:rPr>
              <a:t>To create a stunning presentation, it's best to simplify your thoughts. You can then organize them into your introduction, your main content, and your conclusion.</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5F5EF"/>
        </a:solidFill>
      </p:bgPr>
    </p:bg>
    <p:spTree>
      <p:nvGrpSpPr>
        <p:cNvPr id="1" name=""/>
        <p:cNvGrpSpPr/>
        <p:nvPr/>
      </p:nvGrpSpPr>
      <p:grpSpPr>
        <a:xfrm>
          <a:off x="0" y="0"/>
          <a:ext cx="0" cy="0"/>
          <a:chOff x="0" y="0"/>
          <a:chExt cx="0" cy="0"/>
        </a:xfrm>
      </p:grpSpPr>
      <p:grpSp>
        <p:nvGrpSpPr>
          <p:cNvPr name="Group 2" id="2"/>
          <p:cNvGrpSpPr/>
          <p:nvPr/>
        </p:nvGrpSpPr>
        <p:grpSpPr>
          <a:xfrm rot="0">
            <a:off x="1762258" y="2311320"/>
            <a:ext cx="7381742" cy="4784307"/>
            <a:chOff x="0" y="0"/>
            <a:chExt cx="9842323" cy="6379076"/>
          </a:xfrm>
        </p:grpSpPr>
        <p:sp>
          <p:nvSpPr>
            <p:cNvPr name="TextBox 3" id="3"/>
            <p:cNvSpPr txBox="true"/>
            <p:nvPr/>
          </p:nvSpPr>
          <p:spPr>
            <a:xfrm rot="0">
              <a:off x="0" y="0"/>
              <a:ext cx="9842323" cy="2551569"/>
            </a:xfrm>
            <a:prstGeom prst="rect">
              <a:avLst/>
            </a:prstGeom>
          </p:spPr>
          <p:txBody>
            <a:bodyPr anchor="t" rtlCol="false" tIns="0" lIns="0" bIns="0" rIns="0">
              <a:spAutoFit/>
            </a:bodyPr>
            <a:lstStyle/>
            <a:p>
              <a:pPr>
                <a:lnSpc>
                  <a:spcPts val="7679"/>
                </a:lnSpc>
              </a:pPr>
              <a:r>
                <a:rPr lang="en-US" sz="6399">
                  <a:solidFill>
                    <a:srgbClr val="000000"/>
                  </a:solidFill>
                  <a:latin typeface="Poppins Medium"/>
                </a:rPr>
                <a:t>Areas of improvement</a:t>
              </a:r>
            </a:p>
          </p:txBody>
        </p:sp>
        <p:sp>
          <p:nvSpPr>
            <p:cNvPr name="TextBox 4" id="4"/>
            <p:cNvSpPr txBox="true"/>
            <p:nvPr/>
          </p:nvSpPr>
          <p:spPr>
            <a:xfrm rot="0">
              <a:off x="0" y="2950233"/>
              <a:ext cx="9379732" cy="416017"/>
            </a:xfrm>
            <a:prstGeom prst="rect">
              <a:avLst/>
            </a:prstGeom>
          </p:spPr>
          <p:txBody>
            <a:bodyPr anchor="t" rtlCol="false" tIns="0" lIns="0" bIns="0" rIns="0">
              <a:spAutoFit/>
            </a:bodyPr>
            <a:lstStyle/>
            <a:p>
              <a:pPr>
                <a:lnSpc>
                  <a:spcPts val="2520"/>
                </a:lnSpc>
              </a:pPr>
              <a:r>
                <a:rPr lang="en-US" sz="2100" spc="52">
                  <a:solidFill>
                    <a:srgbClr val="000000"/>
                  </a:solidFill>
                  <a:latin typeface="Poppins Medium"/>
                </a:rPr>
                <a:t>SUGGESTIONS FOR FUTURE RESEARCH</a:t>
              </a:r>
            </a:p>
          </p:txBody>
        </p:sp>
        <p:sp>
          <p:nvSpPr>
            <p:cNvPr name="TextBox 5" id="5"/>
            <p:cNvSpPr txBox="true"/>
            <p:nvPr/>
          </p:nvSpPr>
          <p:spPr>
            <a:xfrm rot="0">
              <a:off x="0" y="4162607"/>
              <a:ext cx="9842323" cy="2216469"/>
            </a:xfrm>
            <a:prstGeom prst="rect">
              <a:avLst/>
            </a:prstGeom>
          </p:spPr>
          <p:txBody>
            <a:bodyPr anchor="t" rtlCol="false" tIns="0" lIns="0" bIns="0" rIns="0">
              <a:spAutoFit/>
            </a:bodyPr>
            <a:lstStyle/>
            <a:p>
              <a:pPr>
                <a:lnSpc>
                  <a:spcPts val="2645"/>
                </a:lnSpc>
              </a:pPr>
              <a:r>
                <a:rPr lang="en-US" sz="2100" spc="21">
                  <a:solidFill>
                    <a:srgbClr val="000000"/>
                  </a:solidFill>
                  <a:latin typeface="HK Grotesk Light"/>
                </a:rPr>
                <a:t>Presentations are communication tools that can be used as demo</a:t>
              </a:r>
              <a:r>
                <a:rPr lang="en-US" sz="2100" spc="21">
                  <a:solidFill>
                    <a:srgbClr val="000000"/>
                  </a:solidFill>
                  <a:latin typeface="HK Grotesk Light"/>
                </a:rPr>
                <a:t>nstrations, lectures, speeches, reports, and more. </a:t>
              </a:r>
            </a:p>
            <a:p>
              <a:pPr>
                <a:lnSpc>
                  <a:spcPts val="2645"/>
                </a:lnSpc>
              </a:pPr>
              <a:r>
                <a:rPr lang="en-US" sz="2100" spc="21">
                  <a:solidFill>
                    <a:srgbClr val="000000"/>
                  </a:solidFill>
                  <a:latin typeface="HK Grotesk Light"/>
                </a:rPr>
                <a:t>It is mostly presented before an audience. It serves a variety </a:t>
              </a:r>
            </a:p>
            <a:p>
              <a:pPr>
                <a:lnSpc>
                  <a:spcPts val="2646"/>
                </a:lnSpc>
              </a:pPr>
              <a:r>
                <a:rPr lang="en-US" sz="2100" spc="21">
                  <a:solidFill>
                    <a:srgbClr val="000000"/>
                  </a:solidFill>
                  <a:latin typeface="HK Grotesk Light"/>
                </a:rPr>
                <a:t>of purposes, making presentations powerful tools for convincing and teaching.</a:t>
              </a:r>
            </a:p>
          </p:txBody>
        </p:sp>
      </p:grpSp>
      <p:grpSp>
        <p:nvGrpSpPr>
          <p:cNvPr name="Group 6" id="6"/>
          <p:cNvGrpSpPr/>
          <p:nvPr/>
        </p:nvGrpSpPr>
        <p:grpSpPr>
          <a:xfrm rot="0">
            <a:off x="11002570" y="2901855"/>
            <a:ext cx="5657850" cy="5657850"/>
            <a:chOff x="0" y="0"/>
            <a:chExt cx="6350000" cy="6350000"/>
          </a:xfrm>
        </p:grpSpPr>
        <p:sp>
          <p:nvSpPr>
            <p:cNvPr name="Freeform 7" id="7"/>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D7144"/>
            </a:solidFill>
          </p:spPr>
        </p:sp>
      </p:grpSp>
      <p:grpSp>
        <p:nvGrpSpPr>
          <p:cNvPr name="Group 8" id="8"/>
          <p:cNvGrpSpPr/>
          <p:nvPr/>
        </p:nvGrpSpPr>
        <p:grpSpPr>
          <a:xfrm rot="0">
            <a:off x="12552162" y="4451447"/>
            <a:ext cx="2558667" cy="2558667"/>
            <a:chOff x="0" y="0"/>
            <a:chExt cx="6350000" cy="6350000"/>
          </a:xfrm>
        </p:grpSpPr>
        <p:sp>
          <p:nvSpPr>
            <p:cNvPr name="Freeform 9" id="9"/>
            <p:cNvSpPr/>
            <p:nvPr/>
          </p:nvSpPr>
          <p:spPr>
            <a:xfrm>
              <a:off x="14167" y="0"/>
              <a:ext cx="6321665" cy="6350000"/>
            </a:xfrm>
            <a:custGeom>
              <a:avLst/>
              <a:gdLst/>
              <a:ahLst/>
              <a:cxnLst/>
              <a:rect r="r" b="b" t="t" l="l"/>
              <a:pathLst>
                <a:path h="6350000" w="6321665">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76DD94"/>
            </a:solidFill>
          </p:spPr>
        </p:sp>
      </p:grpSp>
      <p:pic>
        <p:nvPicPr>
          <p:cNvPr name="Picture 10" id="10"/>
          <p:cNvPicPr>
            <a:picLocks noChangeAspect="true"/>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0" t="0" r="0" b="0"/>
          <a:stretch>
            <a:fillRect/>
          </a:stretch>
        </p:blipFill>
        <p:spPr>
          <a:xfrm flipH="false" flipV="false" rot="0">
            <a:off x="10875759" y="0"/>
            <a:ext cx="5784661" cy="2892330"/>
          </a:xfrm>
          <a:prstGeom prst="rect">
            <a:avLst/>
          </a:prstGeom>
        </p:spPr>
      </p:pic>
      <p:grpSp>
        <p:nvGrpSpPr>
          <p:cNvPr name="Group 11" id="11"/>
          <p:cNvGrpSpPr/>
          <p:nvPr/>
        </p:nvGrpSpPr>
        <p:grpSpPr>
          <a:xfrm rot="0">
            <a:off x="5753224" y="9258300"/>
            <a:ext cx="9511178" cy="214890"/>
            <a:chOff x="0" y="0"/>
            <a:chExt cx="25294954" cy="571500"/>
          </a:xfrm>
        </p:grpSpPr>
        <p:sp>
          <p:nvSpPr>
            <p:cNvPr name="Freeform 12" id="12"/>
            <p:cNvSpPr/>
            <p:nvPr/>
          </p:nvSpPr>
          <p:spPr>
            <a:xfrm>
              <a:off x="0" y="255270"/>
              <a:ext cx="25294954" cy="69850"/>
            </a:xfrm>
            <a:custGeom>
              <a:avLst/>
              <a:gdLst/>
              <a:ahLst/>
              <a:cxnLst/>
              <a:rect r="r" b="b" t="t" l="l"/>
              <a:pathLst>
                <a:path h="69850" w="25294954">
                  <a:moveTo>
                    <a:pt x="25004123" y="0"/>
                  </a:moveTo>
                  <a:lnTo>
                    <a:pt x="0" y="0"/>
                  </a:lnTo>
                  <a:lnTo>
                    <a:pt x="0" y="69850"/>
                  </a:lnTo>
                  <a:lnTo>
                    <a:pt x="25294954" y="69850"/>
                  </a:lnTo>
                  <a:lnTo>
                    <a:pt x="25294954" y="0"/>
                  </a:lnTo>
                  <a:close/>
                </a:path>
              </a:pathLst>
            </a:custGeom>
            <a:solidFill>
              <a:srgbClr val="000000"/>
            </a:solidFill>
          </p:spPr>
        </p:sp>
      </p:grpSp>
      <p:sp>
        <p:nvSpPr>
          <p:cNvPr name="TextBox 13" id="13"/>
          <p:cNvSpPr txBox="true"/>
          <p:nvPr/>
        </p:nvSpPr>
        <p:spPr>
          <a:xfrm rot="0">
            <a:off x="15374896" y="9258300"/>
            <a:ext cx="1884404" cy="208008"/>
          </a:xfrm>
          <a:prstGeom prst="rect">
            <a:avLst/>
          </a:prstGeom>
        </p:spPr>
        <p:txBody>
          <a:bodyPr anchor="t" rtlCol="false" tIns="0" lIns="0" bIns="0" rIns="0">
            <a:spAutoFit/>
          </a:bodyPr>
          <a:lstStyle/>
          <a:p>
            <a:pPr algn="r">
              <a:lnSpc>
                <a:spcPts val="1680"/>
              </a:lnSpc>
            </a:pPr>
            <a:r>
              <a:rPr lang="en-US" sz="1400" spc="98">
                <a:solidFill>
                  <a:srgbClr val="000000"/>
                </a:solidFill>
                <a:latin typeface="Poppins Medium"/>
              </a:rPr>
              <a:t>SEPTEMBER 2021</a:t>
            </a:r>
          </a:p>
        </p:txBody>
      </p:sp>
      <p:sp>
        <p:nvSpPr>
          <p:cNvPr name="TextBox 14" id="14"/>
          <p:cNvSpPr txBox="true"/>
          <p:nvPr/>
        </p:nvSpPr>
        <p:spPr>
          <a:xfrm rot="0">
            <a:off x="1028700" y="9258300"/>
            <a:ext cx="4724524" cy="208008"/>
          </a:xfrm>
          <a:prstGeom prst="rect">
            <a:avLst/>
          </a:prstGeom>
        </p:spPr>
        <p:txBody>
          <a:bodyPr anchor="t" rtlCol="false" tIns="0" lIns="0" bIns="0" rIns="0">
            <a:spAutoFit/>
          </a:bodyPr>
          <a:lstStyle/>
          <a:p>
            <a:pPr>
              <a:lnSpc>
                <a:spcPts val="1680"/>
              </a:lnSpc>
            </a:pPr>
            <a:r>
              <a:rPr lang="en-US" sz="1400" spc="98">
                <a:solidFill>
                  <a:srgbClr val="000000"/>
                </a:solidFill>
                <a:latin typeface="Poppins Medium"/>
              </a:rPr>
              <a:t>BIOMEDICAL RESEARCH AND DEVELOPMENT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DAEuDRjbHUk</dc:identifier>
  <dcterms:modified xsi:type="dcterms:W3CDTF">2011-08-01T06:04:30Z</dcterms:modified>
  <cp:revision>1</cp:revision>
  <dc:title>A scientific paper on discoveries in biomedical research and development</dc:title>
</cp:coreProperties>
</file>